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7.wmf" ContentType="image/x-wmf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6.wmf" ContentType="image/x-wmf"/>
  <Override PartName="/ppt/media/image11.png" ContentType="image/png"/>
  <Override PartName="/ppt/media/image5.wmf" ContentType="image/x-wmf"/>
  <Override PartName="/ppt/media/image10.png" ContentType="image/png"/>
  <Override PartName="/ppt/media/image4.wmf" ContentType="image/x-wmf"/>
  <Override PartName="/ppt/media/image23.png" ContentType="image/png"/>
  <Override PartName="/ppt/media/image22.png" ContentType="image/png"/>
  <Override PartName="/ppt/media/image20.png" ContentType="image/png"/>
  <Override PartName="/ppt/media/image3.png" ContentType="image/png"/>
  <Override PartName="/ppt/media/image21.png" ContentType="image/png"/>
  <Override PartName="/ppt/media/image19.png" ContentType="image/png"/>
  <Override PartName="/ppt/media/image18.wmf" ContentType="image/x-wmf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mover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</a:t>
            </a:r>
            <a:r>
              <a:rPr b="0" lang="pt-BR" sz="2000" spc="-1" strike="noStrike">
                <a:latin typeface="Arial"/>
              </a:rPr>
              <a:t>ue </a:t>
            </a:r>
            <a:r>
              <a:rPr b="0" lang="pt-BR" sz="2000" spc="-1" strike="noStrike">
                <a:latin typeface="Arial"/>
              </a:rPr>
              <a:t>pa</a:t>
            </a:r>
            <a:r>
              <a:rPr b="0" lang="pt-BR" sz="2000" spc="-1" strike="noStrike">
                <a:latin typeface="Arial"/>
              </a:rPr>
              <a:t>ra </a:t>
            </a:r>
            <a:r>
              <a:rPr b="0" lang="pt-BR" sz="2000" spc="-1" strike="noStrike">
                <a:latin typeface="Arial"/>
              </a:rPr>
              <a:t>ed</a:t>
            </a:r>
            <a:r>
              <a:rPr b="0" lang="pt-BR" sz="2000" spc="-1" strike="noStrike">
                <a:latin typeface="Arial"/>
              </a:rPr>
              <a:t>ita</a:t>
            </a:r>
            <a:r>
              <a:rPr b="0" lang="pt-BR" sz="2000" spc="-1" strike="noStrike">
                <a:latin typeface="Arial"/>
              </a:rPr>
              <a:t>r o </a:t>
            </a:r>
            <a:r>
              <a:rPr b="0" lang="pt-BR" sz="2000" spc="-1" strike="noStrike">
                <a:latin typeface="Arial"/>
              </a:rPr>
              <a:t>for</a:t>
            </a:r>
            <a:r>
              <a:rPr b="0" lang="pt-BR" sz="2000" spc="-1" strike="noStrike">
                <a:latin typeface="Arial"/>
              </a:rPr>
              <a:t>m</a:t>
            </a:r>
            <a:r>
              <a:rPr b="0" lang="pt-BR" sz="2000" spc="-1" strike="noStrike">
                <a:latin typeface="Arial"/>
              </a:rPr>
              <a:t>at</a:t>
            </a:r>
            <a:r>
              <a:rPr b="0" lang="pt-BR" sz="2000" spc="-1" strike="noStrike">
                <a:latin typeface="Arial"/>
              </a:rPr>
              <a:t>o </a:t>
            </a:r>
            <a:r>
              <a:rPr b="0" lang="pt-BR" sz="2000" spc="-1" strike="noStrike">
                <a:latin typeface="Arial"/>
              </a:rPr>
              <a:t>de </a:t>
            </a:r>
            <a:r>
              <a:rPr b="0" lang="pt-BR" sz="2000" spc="-1" strike="noStrike">
                <a:latin typeface="Arial"/>
              </a:rPr>
              <a:t>no</a:t>
            </a:r>
            <a:r>
              <a:rPr b="0" lang="pt-BR" sz="2000" spc="-1" strike="noStrike">
                <a:latin typeface="Arial"/>
              </a:rPr>
              <a:t>ta</a:t>
            </a:r>
            <a:r>
              <a:rPr b="0" lang="pt-BR" sz="2000" spc="-1" strike="noStrike">
                <a:latin typeface="Arial"/>
              </a:rPr>
              <a:t>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57EC318-FA07-42C6-B7E4-9307297D2298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ED3006-BF5F-4AEC-93AA-D07514EC041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x86-64: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* Memory organization: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- Address space: up to 2^48.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- Addressability: up to 48 bits. The actual length of the address is 64 bits, but bits 48 to 63 are sign extended.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987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A073DB-8350-442F-895C-B09CA307906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4B0CF8-ED66-4D9A-B6F4-4C942A36F42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008FC86-884C-4AAB-8BB8-22CE807A48D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6FBC26-4DF5-45A8-B242-706FA7015C3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It is a convention, same as German is written from left to right, and Persian is written from right to left.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9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7416E3-6C81-4DCB-A938-A2C6127EF06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It is a convention, same as German is written from left to right, and Persian is written from right to left.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02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A7BFCD-B304-4B35-B0C3-0C667B263FC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32 bits (Pentium IV) or 64 bits (Itanium, IA-64) in real systems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2A2912-86C1-410F-8CB3-9F9A385C49E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"/>
                <a:ea typeface="MS PGothic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2F05CD-4A9E-499A-9101-A94071C149A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MS PGothic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0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009" name="PlaceHolder 4"/>
          <p:cNvSpPr>
            <a:spLocks noGrp="1"/>
          </p:cNvSpPr>
          <p:nvPr>
            <p:ph type="dt" idx="52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defRPr b="0" lang="pt-BR" sz="2400" spc="-1" strike="noStrike">
                <a:latin typeface="Times New Roman"/>
              </a:defRPr>
            </a:lvl1pPr>
          </a:lstStyle>
          <a:p>
            <a:endParaRPr b="0" lang="pt-BR" sz="2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  <a:ea typeface="ＭＳ Ｐゴシック"/>
              </a:rPr>
              <a:t>32 bits (Pentium IV) or 64 bits (Itanium, IA-64) in real systems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4F0BCEB-4BB5-437B-B98F-4CEBD0D0901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5B2D1F-58BC-4131-9444-B2B6ECFD62A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DFFB75-9B0A-4572-9C07-98F2F68D8D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A07457-8B10-4892-91E4-4E5BEDB899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6C17EA-801E-4E50-B621-BF0E3E40C7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E84578-22D3-4416-AA55-BF2603ED08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4231A1-E0B0-4A31-A122-7EA191A70CB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23E454-B718-4125-BA97-569E602A9AD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318EDC-CECF-4F33-84D5-A5363C6C1441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113B47F-BCF6-45EF-83ED-2A98B1FB51D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951399-D448-4237-B193-E1BE06AFED2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88C39C-8153-4684-8448-231BD0B9AF1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EB58CBD-B650-4C0A-B63F-D614F7D6DE0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99FB13-EC2B-4CBB-824D-A5BF696044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84AA42D-439F-4A50-8439-CD003568F7DF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88DFD5-546E-48C2-8F3E-9D03CC4AAFC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EEEC253-19E5-4F7E-9C9E-12AC648E19A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1A22A98-10E0-4BD9-B4AF-2601A3DC85A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1CA91C2-C21D-42FB-8CB2-99FEAA92ED6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8235A8-A2B6-4325-865D-09B44FD1BD8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21549A-8EAE-4C34-A4BC-EF0F966C0DF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ACA1D6-B998-47BC-9214-CC0221BFF1A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401E20-AD54-4973-9A32-23FF8485F27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6F3E9B-24E3-4008-B67D-211C7A3C2FB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0F6E1B-C8C7-48E8-8613-26187AAEE3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A602B6-8671-48AF-9D91-E4885E13DBA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C774E3-05E8-4317-81A4-16C54E21E8F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40815E-C249-4CC5-B4AA-676DD5A7403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B004BB-44D3-4EAB-A99A-F45FE05E9EA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D4AE3F-3BA7-448A-A76E-3BB8AAE9E12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2C0A2F-6ED0-467B-B2B1-92A86EB2976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020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964320"/>
            <a:ext cx="35330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84C3B1-76A0-4714-8F89-CF3F65C8FB9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36EBA0-8D7B-48F5-AB0A-064ACDE8EB2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DE6D51-EA22-4292-A053-8FFA0B8BD4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24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64CA61-A2A1-442A-B261-8309DA715E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9640C0-72E6-47AF-AC9D-7E7E4387B7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96432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F697DC-05C9-49BD-9945-8B1FC00172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0200"/>
            <a:ext cx="5354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964320"/>
            <a:ext cx="109724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EB3D38-7669-4992-B71F-904D97A749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7"/>
          <p:cNvSpPr/>
          <p:nvPr/>
        </p:nvSpPr>
        <p:spPr>
          <a:xfrm>
            <a:off x="609480" y="1123920"/>
            <a:ext cx="10972440" cy="914040"/>
          </a:xfrm>
          <a:custGeom>
            <a:avLst/>
            <a:gdLst/>
            <a:ahLst/>
            <a:rect l="l" t="t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8"/>
          <p:cNvSpPr/>
          <p:nvPr/>
        </p:nvSpPr>
        <p:spPr>
          <a:xfrm>
            <a:off x="609480" y="3371760"/>
            <a:ext cx="10972800" cy="360"/>
          </a:xfrm>
          <a:prstGeom prst="line">
            <a:avLst/>
          </a:prstGeom>
          <a:ln w="1905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10"/>
          <p:cNvSpPr/>
          <p:nvPr/>
        </p:nvSpPr>
        <p:spPr>
          <a:xfrm>
            <a:off x="11582280" y="2457360"/>
            <a:ext cx="360" cy="914400"/>
          </a:xfrm>
          <a:prstGeom prst="line">
            <a:avLst/>
          </a:prstGeom>
          <a:ln w="2540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1523880"/>
            <a:ext cx="10566000" cy="175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ck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ed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as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te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tit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le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st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yl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 idx="1"/>
          </p:nvPr>
        </p:nvSpPr>
        <p:spPr>
          <a:xfrm>
            <a:off x="609480" y="6243480"/>
            <a:ext cx="2844360" cy="4568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b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Garamond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Garamond"/>
                <a:ea typeface="Arial"/>
              </a:rPr>
              <a:t>&lt;data/hora&gt;</a:t>
            </a:r>
            <a:endParaRPr b="0" lang="pt-BR" sz="900" spc="-1" strike="noStrike"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2"/>
          </p:nvPr>
        </p:nvSpPr>
        <p:spPr>
          <a:xfrm>
            <a:off x="4165560" y="6243480"/>
            <a:ext cx="3860280" cy="45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54EFB549-4342-4697-916E-A9C4D17F05E8}" type="slidenum">
              <a:rPr b="0" lang="en-US" sz="9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Master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</a:t>
            </a:r>
            <a:fld id="{A1E6D800-F7C0-46EF-9E62-BD2029309D99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&gt;</a:t>
            </a:r>
            <a:endParaRPr b="0" lang="pt-BR" sz="1800" spc="-1" strike="noStrike">
              <a:latin typeface="Times New Roman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Master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50718495-848A-4995-BE08-BC5764B71CBB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18.wmf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www.anandtech.com/show/16252/mac-mini-apple-m1-tested" TargetMode="External"/><Relationship Id="rId3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7640" y="1257480"/>
            <a:ext cx="10896120" cy="1557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br>
              <a:rPr sz="4500"/>
            </a:br>
            <a:br>
              <a:rPr sz="4500"/>
            </a:br>
            <a:r>
              <a:rPr b="1" lang="pt-BR" sz="45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Arquitetura</a:t>
            </a:r>
            <a:r>
              <a:rPr b="1" lang="pt-BR" sz="4500" spc="-1" strike="noStrike">
                <a:solidFill>
                  <a:srgbClr val="1737b1"/>
                </a:solidFill>
                <a:latin typeface="Garamond"/>
                <a:ea typeface="ＭＳ Ｐゴシック"/>
              </a:rPr>
              <a:t> de Computadores</a:t>
            </a:r>
            <a:br>
              <a:rPr sz="3200"/>
            </a:br>
            <a:r>
              <a:rPr b="0" lang="pt-BR" sz="32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Modelo de Von Newman &amp; Instruction Set Architecture (ISA)</a:t>
            </a:r>
            <a:br>
              <a:rPr sz="4400"/>
            </a:br>
            <a:br>
              <a:rPr sz="3230"/>
            </a:b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3152880" y="3425400"/>
            <a:ext cx="5886000" cy="217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Prof. Linder Cândido da Silva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UFMT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Janeiro de 2024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0AE017DB-EAC6-444B-848A-F8293EB5A06D}" type="slidenum">
              <a:rPr b="0" lang="en-US" sz="9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1</a:t>
            </a:fld>
            <a:endParaRPr b="0" lang="pt-B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355"/>
          <p:cNvSpPr/>
          <p:nvPr/>
        </p:nvSpPr>
        <p:spPr>
          <a:xfrm>
            <a:off x="9656280" y="2093760"/>
            <a:ext cx="773640" cy="3943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Rectangle 354"/>
          <p:cNvSpPr/>
          <p:nvPr/>
        </p:nvSpPr>
        <p:spPr>
          <a:xfrm>
            <a:off x="7378920" y="2099880"/>
            <a:ext cx="773640" cy="3943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Rectangle 337"/>
          <p:cNvSpPr/>
          <p:nvPr/>
        </p:nvSpPr>
        <p:spPr>
          <a:xfrm>
            <a:off x="4934160" y="2099880"/>
            <a:ext cx="903600" cy="3943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Rectangle 331"/>
          <p:cNvSpPr/>
          <p:nvPr/>
        </p:nvSpPr>
        <p:spPr>
          <a:xfrm>
            <a:off x="2565720" y="1558080"/>
            <a:ext cx="615960" cy="3745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350080" cy="70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737b1"/>
                </a:solidFill>
                <a:latin typeface="Calibri"/>
              </a:rPr>
              <a:t>Relembrando: Implementação de uma Matriz de Memória </a:t>
            </a:r>
            <a:r>
              <a:rPr b="0" lang="pt-BR" sz="3000" spc="-1" strike="noStrike">
                <a:solidFill>
                  <a:srgbClr val="1737b1"/>
                </a:solidFill>
                <a:latin typeface="Calibri"/>
              </a:rPr>
              <a:t>4x3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ldNum" idx="19"/>
          </p:nvPr>
        </p:nvSpPr>
        <p:spPr>
          <a:xfrm>
            <a:off x="9118800" y="64983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6B463F-2B49-4AF7-A264-1B3634C80CA4}" type="slidenum">
              <a: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249" name="Straight Connector 104"/>
          <p:cNvSpPr/>
          <p:nvPr/>
        </p:nvSpPr>
        <p:spPr>
          <a:xfrm>
            <a:off x="3362400" y="1995120"/>
            <a:ext cx="504036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Straight Connector 136"/>
          <p:cNvSpPr/>
          <p:nvPr/>
        </p:nvSpPr>
        <p:spPr>
          <a:xfrm>
            <a:off x="2977200" y="1798200"/>
            <a:ext cx="6627240" cy="3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Box 152"/>
          <p:cNvSpPr/>
          <p:nvPr/>
        </p:nvSpPr>
        <p:spPr>
          <a:xfrm>
            <a:off x="3316320" y="1090080"/>
            <a:ext cx="717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Tahoma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[2]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2" name="Straight Connector 236"/>
          <p:cNvSpPr/>
          <p:nvPr/>
        </p:nvSpPr>
        <p:spPr>
          <a:xfrm flipH="1">
            <a:off x="8402760" y="234036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Straight Connector 237"/>
          <p:cNvSpPr/>
          <p:nvPr/>
        </p:nvSpPr>
        <p:spPr>
          <a:xfrm flipV="1">
            <a:off x="8286480" y="2226240"/>
            <a:ext cx="501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Straight Connector 238"/>
          <p:cNvSpPr/>
          <p:nvPr/>
        </p:nvSpPr>
        <p:spPr>
          <a:xfrm>
            <a:off x="8402760" y="199476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Straight Connector 244"/>
          <p:cNvSpPr/>
          <p:nvPr/>
        </p:nvSpPr>
        <p:spPr>
          <a:xfrm flipH="1">
            <a:off x="6129720" y="2340360"/>
            <a:ext cx="336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Straight Connector 245"/>
          <p:cNvSpPr/>
          <p:nvPr/>
        </p:nvSpPr>
        <p:spPr>
          <a:xfrm flipV="1">
            <a:off x="6013440" y="2226240"/>
            <a:ext cx="501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Straight Connector 246"/>
          <p:cNvSpPr/>
          <p:nvPr/>
        </p:nvSpPr>
        <p:spPr>
          <a:xfrm>
            <a:off x="6129720" y="199476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Box 253"/>
          <p:cNvSpPr/>
          <p:nvPr/>
        </p:nvSpPr>
        <p:spPr>
          <a:xfrm>
            <a:off x="5700960" y="1086480"/>
            <a:ext cx="717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Tahoma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[1]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59" name="Group 2"/>
          <p:cNvGrpSpPr/>
          <p:nvPr/>
        </p:nvGrpSpPr>
        <p:grpSpPr>
          <a:xfrm>
            <a:off x="3614040" y="1469160"/>
            <a:ext cx="4673160" cy="3891960"/>
            <a:chOff x="3614040" y="1469160"/>
            <a:chExt cx="4673160" cy="3891960"/>
          </a:xfrm>
        </p:grpSpPr>
        <p:sp>
          <p:nvSpPr>
            <p:cNvPr id="260" name="Straight Connector 123"/>
            <p:cNvSpPr/>
            <p:nvPr/>
          </p:nvSpPr>
          <p:spPr>
            <a:xfrm>
              <a:off x="3614040" y="1472760"/>
              <a:ext cx="2520" cy="3888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Straight Connector 252"/>
            <p:cNvSpPr/>
            <p:nvPr/>
          </p:nvSpPr>
          <p:spPr>
            <a:xfrm>
              <a:off x="5999040" y="1469160"/>
              <a:ext cx="2160" cy="3888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Straight Connector 254"/>
            <p:cNvSpPr/>
            <p:nvPr/>
          </p:nvSpPr>
          <p:spPr>
            <a:xfrm>
              <a:off x="8284680" y="1469160"/>
              <a:ext cx="2520" cy="3888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3" name="TextBox 255"/>
          <p:cNvSpPr/>
          <p:nvPr/>
        </p:nvSpPr>
        <p:spPr>
          <a:xfrm>
            <a:off x="7986960" y="1086480"/>
            <a:ext cx="7178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Tahoma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[0]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Straight Connector 256"/>
          <p:cNvSpPr/>
          <p:nvPr/>
        </p:nvSpPr>
        <p:spPr>
          <a:xfrm>
            <a:off x="3162240" y="1937160"/>
            <a:ext cx="196200" cy="1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Straight Connector 258"/>
          <p:cNvSpPr/>
          <p:nvPr/>
        </p:nvSpPr>
        <p:spPr>
          <a:xfrm flipV="1">
            <a:off x="2143440" y="2050560"/>
            <a:ext cx="110592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Straight Connector 260"/>
          <p:cNvSpPr/>
          <p:nvPr/>
        </p:nvSpPr>
        <p:spPr>
          <a:xfrm flipV="1">
            <a:off x="3162600" y="1800000"/>
            <a:ext cx="3600" cy="1425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Delay 103"/>
          <p:cNvSpPr/>
          <p:nvPr/>
        </p:nvSpPr>
        <p:spPr>
          <a:xfrm>
            <a:off x="3247200" y="188712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Straight Connector 264"/>
          <p:cNvSpPr/>
          <p:nvPr/>
        </p:nvSpPr>
        <p:spPr>
          <a:xfrm>
            <a:off x="2328840" y="1862280"/>
            <a:ext cx="445320" cy="2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Straight Connector 266"/>
          <p:cNvSpPr/>
          <p:nvPr/>
        </p:nvSpPr>
        <p:spPr>
          <a:xfrm flipV="1">
            <a:off x="2488320" y="1730520"/>
            <a:ext cx="2840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Delay 135"/>
          <p:cNvSpPr/>
          <p:nvPr/>
        </p:nvSpPr>
        <p:spPr>
          <a:xfrm>
            <a:off x="2769480" y="1609920"/>
            <a:ext cx="304560" cy="36108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Straight Connector 268"/>
          <p:cNvSpPr/>
          <p:nvPr/>
        </p:nvSpPr>
        <p:spPr>
          <a:xfrm flipH="1">
            <a:off x="2459520" y="1316160"/>
            <a:ext cx="7920" cy="3534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Straight Connector 269"/>
          <p:cNvSpPr/>
          <p:nvPr/>
        </p:nvSpPr>
        <p:spPr>
          <a:xfrm>
            <a:off x="2273400" y="1288440"/>
            <a:ext cx="4680" cy="3678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Straight Connector 270"/>
          <p:cNvSpPr/>
          <p:nvPr/>
        </p:nvSpPr>
        <p:spPr>
          <a:xfrm flipH="1">
            <a:off x="2187360" y="1703880"/>
            <a:ext cx="2880" cy="3502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Oval 276"/>
          <p:cNvSpPr/>
          <p:nvPr/>
        </p:nvSpPr>
        <p:spPr>
          <a:xfrm>
            <a:off x="2419920" y="168264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Oval 277"/>
          <p:cNvSpPr/>
          <p:nvPr/>
        </p:nvSpPr>
        <p:spPr>
          <a:xfrm>
            <a:off x="2234520" y="181476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Oval 278"/>
          <p:cNvSpPr/>
          <p:nvPr/>
        </p:nvSpPr>
        <p:spPr>
          <a:xfrm>
            <a:off x="2143800" y="200484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Straight Connector 283"/>
          <p:cNvSpPr/>
          <p:nvPr/>
        </p:nvSpPr>
        <p:spPr>
          <a:xfrm>
            <a:off x="3362400" y="2979000"/>
            <a:ext cx="504036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Straight Connector 284"/>
          <p:cNvSpPr/>
          <p:nvPr/>
        </p:nvSpPr>
        <p:spPr>
          <a:xfrm>
            <a:off x="2977200" y="2782080"/>
            <a:ext cx="661392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Straight Connector 325"/>
          <p:cNvSpPr/>
          <p:nvPr/>
        </p:nvSpPr>
        <p:spPr>
          <a:xfrm flipH="1">
            <a:off x="8402760" y="332424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Straight Connector 326"/>
          <p:cNvSpPr/>
          <p:nvPr/>
        </p:nvSpPr>
        <p:spPr>
          <a:xfrm flipV="1">
            <a:off x="8286480" y="3210120"/>
            <a:ext cx="501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Straight Connector 327"/>
          <p:cNvSpPr/>
          <p:nvPr/>
        </p:nvSpPr>
        <p:spPr>
          <a:xfrm>
            <a:off x="8402760" y="297864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Straight Connector 332"/>
          <p:cNvSpPr/>
          <p:nvPr/>
        </p:nvSpPr>
        <p:spPr>
          <a:xfrm flipH="1">
            <a:off x="6129720" y="3324240"/>
            <a:ext cx="336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Straight Connector 333"/>
          <p:cNvSpPr/>
          <p:nvPr/>
        </p:nvSpPr>
        <p:spPr>
          <a:xfrm flipV="1">
            <a:off x="6013440" y="3210120"/>
            <a:ext cx="501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Straight Connector 334"/>
          <p:cNvSpPr/>
          <p:nvPr/>
        </p:nvSpPr>
        <p:spPr>
          <a:xfrm>
            <a:off x="6129720" y="297864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Straight Connector 340"/>
          <p:cNvSpPr/>
          <p:nvPr/>
        </p:nvSpPr>
        <p:spPr>
          <a:xfrm>
            <a:off x="3162240" y="2921040"/>
            <a:ext cx="196200" cy="1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Straight Connector 341"/>
          <p:cNvSpPr/>
          <p:nvPr/>
        </p:nvSpPr>
        <p:spPr>
          <a:xfrm flipV="1">
            <a:off x="2143440" y="3034440"/>
            <a:ext cx="110592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Straight Connector 342"/>
          <p:cNvSpPr/>
          <p:nvPr/>
        </p:nvSpPr>
        <p:spPr>
          <a:xfrm flipV="1">
            <a:off x="3162600" y="2783880"/>
            <a:ext cx="3600" cy="1425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Delay 343"/>
          <p:cNvSpPr/>
          <p:nvPr/>
        </p:nvSpPr>
        <p:spPr>
          <a:xfrm>
            <a:off x="3247200" y="287100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Straight Connector 344"/>
          <p:cNvSpPr/>
          <p:nvPr/>
        </p:nvSpPr>
        <p:spPr>
          <a:xfrm>
            <a:off x="2328840" y="2845800"/>
            <a:ext cx="44532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Straight Connector 345"/>
          <p:cNvSpPr/>
          <p:nvPr/>
        </p:nvSpPr>
        <p:spPr>
          <a:xfrm flipV="1">
            <a:off x="2488320" y="2714040"/>
            <a:ext cx="28404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Delay 346"/>
          <p:cNvSpPr/>
          <p:nvPr/>
        </p:nvSpPr>
        <p:spPr>
          <a:xfrm>
            <a:off x="2769480" y="2593800"/>
            <a:ext cx="304560" cy="36108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Oval 347"/>
          <p:cNvSpPr/>
          <p:nvPr/>
        </p:nvSpPr>
        <p:spPr>
          <a:xfrm>
            <a:off x="2419920" y="266652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Oval 348"/>
          <p:cNvSpPr/>
          <p:nvPr/>
        </p:nvSpPr>
        <p:spPr>
          <a:xfrm>
            <a:off x="2234520" y="279864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Oval 349"/>
          <p:cNvSpPr/>
          <p:nvPr/>
        </p:nvSpPr>
        <p:spPr>
          <a:xfrm>
            <a:off x="2143800" y="298872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Straight Connector 350"/>
          <p:cNvSpPr/>
          <p:nvPr/>
        </p:nvSpPr>
        <p:spPr>
          <a:xfrm>
            <a:off x="3362400" y="4035240"/>
            <a:ext cx="504036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Straight Connector 351"/>
          <p:cNvSpPr/>
          <p:nvPr/>
        </p:nvSpPr>
        <p:spPr>
          <a:xfrm flipV="1">
            <a:off x="2977200" y="3836160"/>
            <a:ext cx="6607080" cy="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Straight Connector 361"/>
          <p:cNvSpPr/>
          <p:nvPr/>
        </p:nvSpPr>
        <p:spPr>
          <a:xfrm>
            <a:off x="4075920" y="4460400"/>
            <a:ext cx="424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Straight Connector 362"/>
          <p:cNvSpPr/>
          <p:nvPr/>
        </p:nvSpPr>
        <p:spPr>
          <a:xfrm>
            <a:off x="4075920" y="4308480"/>
            <a:ext cx="424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Straight Connector 363"/>
          <p:cNvSpPr/>
          <p:nvPr/>
        </p:nvSpPr>
        <p:spPr>
          <a:xfrm>
            <a:off x="4212720" y="4286160"/>
            <a:ext cx="2275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Straight Connector 365"/>
          <p:cNvSpPr/>
          <p:nvPr/>
        </p:nvSpPr>
        <p:spPr>
          <a:xfrm flipV="1">
            <a:off x="4524840" y="4464720"/>
            <a:ext cx="17928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Delay 366"/>
          <p:cNvSpPr/>
          <p:nvPr/>
        </p:nvSpPr>
        <p:spPr>
          <a:xfrm>
            <a:off x="4440600" y="426420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Delay 367"/>
          <p:cNvSpPr/>
          <p:nvPr/>
        </p:nvSpPr>
        <p:spPr>
          <a:xfrm>
            <a:off x="4440600" y="442332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Straight Connector 368"/>
          <p:cNvSpPr/>
          <p:nvPr/>
        </p:nvSpPr>
        <p:spPr>
          <a:xfrm>
            <a:off x="4355640" y="444456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Straight Connector 369"/>
          <p:cNvSpPr/>
          <p:nvPr/>
        </p:nvSpPr>
        <p:spPr>
          <a:xfrm>
            <a:off x="4355640" y="432468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Straight Connector 370"/>
          <p:cNvSpPr/>
          <p:nvPr/>
        </p:nvSpPr>
        <p:spPr>
          <a:xfrm>
            <a:off x="4355640" y="4324680"/>
            <a:ext cx="360" cy="237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Straight Connector 371"/>
          <p:cNvSpPr/>
          <p:nvPr/>
        </p:nvSpPr>
        <p:spPr>
          <a:xfrm>
            <a:off x="4355640" y="4420440"/>
            <a:ext cx="360" cy="24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Straight Connector 372"/>
          <p:cNvSpPr/>
          <p:nvPr/>
        </p:nvSpPr>
        <p:spPr>
          <a:xfrm flipH="1" flipV="1">
            <a:off x="4355640" y="4348440"/>
            <a:ext cx="349200" cy="72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Straight Connector 373"/>
          <p:cNvSpPr/>
          <p:nvPr/>
        </p:nvSpPr>
        <p:spPr>
          <a:xfrm flipV="1">
            <a:off x="4355640" y="4350960"/>
            <a:ext cx="349200" cy="69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Straight Connector 374"/>
          <p:cNvSpPr/>
          <p:nvPr/>
        </p:nvSpPr>
        <p:spPr>
          <a:xfrm>
            <a:off x="4704840" y="4420440"/>
            <a:ext cx="360" cy="45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Straight Connector 375"/>
          <p:cNvSpPr/>
          <p:nvPr/>
        </p:nvSpPr>
        <p:spPr>
          <a:xfrm>
            <a:off x="4704840" y="4305960"/>
            <a:ext cx="360" cy="44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Oval 376"/>
          <p:cNvSpPr/>
          <p:nvPr/>
        </p:nvSpPr>
        <p:spPr>
          <a:xfrm>
            <a:off x="4698000" y="430092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Oval 377"/>
          <p:cNvSpPr/>
          <p:nvPr/>
        </p:nvSpPr>
        <p:spPr>
          <a:xfrm>
            <a:off x="4525560" y="430092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Oval 378"/>
          <p:cNvSpPr/>
          <p:nvPr/>
        </p:nvSpPr>
        <p:spPr>
          <a:xfrm>
            <a:off x="4525920" y="446076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Delay 379"/>
          <p:cNvSpPr/>
          <p:nvPr/>
        </p:nvSpPr>
        <p:spPr>
          <a:xfrm>
            <a:off x="4114800" y="424476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Delay 380"/>
          <p:cNvSpPr/>
          <p:nvPr/>
        </p:nvSpPr>
        <p:spPr>
          <a:xfrm>
            <a:off x="4114800" y="444204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Oval 381"/>
          <p:cNvSpPr/>
          <p:nvPr/>
        </p:nvSpPr>
        <p:spPr>
          <a:xfrm>
            <a:off x="4199760" y="428112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Oval 382"/>
          <p:cNvSpPr/>
          <p:nvPr/>
        </p:nvSpPr>
        <p:spPr>
          <a:xfrm>
            <a:off x="4200120" y="447948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Straight Connector 383"/>
          <p:cNvSpPr/>
          <p:nvPr/>
        </p:nvSpPr>
        <p:spPr>
          <a:xfrm>
            <a:off x="4213440" y="4484160"/>
            <a:ext cx="2278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Straight Connector 384"/>
          <p:cNvSpPr/>
          <p:nvPr/>
        </p:nvSpPr>
        <p:spPr>
          <a:xfrm flipV="1">
            <a:off x="4075920" y="4309200"/>
            <a:ext cx="360" cy="151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Straight Connector 385"/>
          <p:cNvSpPr/>
          <p:nvPr/>
        </p:nvSpPr>
        <p:spPr>
          <a:xfrm flipH="1">
            <a:off x="3732480" y="438012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Oval 386"/>
          <p:cNvSpPr/>
          <p:nvPr/>
        </p:nvSpPr>
        <p:spPr>
          <a:xfrm>
            <a:off x="4068720" y="437508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Oval 387"/>
          <p:cNvSpPr/>
          <p:nvPr/>
        </p:nvSpPr>
        <p:spPr>
          <a:xfrm>
            <a:off x="4100400" y="450180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Straight Connector 388"/>
          <p:cNvSpPr/>
          <p:nvPr/>
        </p:nvSpPr>
        <p:spPr>
          <a:xfrm flipV="1">
            <a:off x="3888720" y="4506480"/>
            <a:ext cx="2113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Straight Connector 389"/>
          <p:cNvSpPr/>
          <p:nvPr/>
        </p:nvSpPr>
        <p:spPr>
          <a:xfrm>
            <a:off x="3616200" y="4266360"/>
            <a:ext cx="50076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Straight Connector 390"/>
          <p:cNvSpPr/>
          <p:nvPr/>
        </p:nvSpPr>
        <p:spPr>
          <a:xfrm flipH="1" flipV="1">
            <a:off x="3889440" y="4267080"/>
            <a:ext cx="360" cy="240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Straight Connector 360"/>
          <p:cNvSpPr/>
          <p:nvPr/>
        </p:nvSpPr>
        <p:spPr>
          <a:xfrm>
            <a:off x="3732480" y="403488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Straight Connector 392"/>
          <p:cNvSpPr/>
          <p:nvPr/>
        </p:nvSpPr>
        <p:spPr>
          <a:xfrm flipH="1">
            <a:off x="8402760" y="438012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Straight Connector 393"/>
          <p:cNvSpPr/>
          <p:nvPr/>
        </p:nvSpPr>
        <p:spPr>
          <a:xfrm>
            <a:off x="8286480" y="4266360"/>
            <a:ext cx="50112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Straight Connector 394"/>
          <p:cNvSpPr/>
          <p:nvPr/>
        </p:nvSpPr>
        <p:spPr>
          <a:xfrm>
            <a:off x="8402760" y="403488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Straight Connector 399"/>
          <p:cNvSpPr/>
          <p:nvPr/>
        </p:nvSpPr>
        <p:spPr>
          <a:xfrm flipH="1">
            <a:off x="6129720" y="4380120"/>
            <a:ext cx="336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Straight Connector 400"/>
          <p:cNvSpPr/>
          <p:nvPr/>
        </p:nvSpPr>
        <p:spPr>
          <a:xfrm>
            <a:off x="6013440" y="4266360"/>
            <a:ext cx="50112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Straight Connector 401"/>
          <p:cNvSpPr/>
          <p:nvPr/>
        </p:nvSpPr>
        <p:spPr>
          <a:xfrm>
            <a:off x="6129720" y="403488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Straight Connector 407"/>
          <p:cNvSpPr/>
          <p:nvPr/>
        </p:nvSpPr>
        <p:spPr>
          <a:xfrm>
            <a:off x="3162240" y="3977280"/>
            <a:ext cx="19620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Straight Connector 408"/>
          <p:cNvSpPr/>
          <p:nvPr/>
        </p:nvSpPr>
        <p:spPr>
          <a:xfrm flipV="1">
            <a:off x="2143440" y="4090320"/>
            <a:ext cx="110592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Straight Connector 409"/>
          <p:cNvSpPr/>
          <p:nvPr/>
        </p:nvSpPr>
        <p:spPr>
          <a:xfrm flipV="1">
            <a:off x="3162600" y="3840120"/>
            <a:ext cx="3600" cy="142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Delay 410"/>
          <p:cNvSpPr/>
          <p:nvPr/>
        </p:nvSpPr>
        <p:spPr>
          <a:xfrm>
            <a:off x="3247200" y="392688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Straight Connector 411"/>
          <p:cNvSpPr/>
          <p:nvPr/>
        </p:nvSpPr>
        <p:spPr>
          <a:xfrm>
            <a:off x="2328840" y="3902040"/>
            <a:ext cx="44532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Straight Connector 412"/>
          <p:cNvSpPr/>
          <p:nvPr/>
        </p:nvSpPr>
        <p:spPr>
          <a:xfrm flipV="1">
            <a:off x="2488320" y="3770280"/>
            <a:ext cx="28404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Delay 413"/>
          <p:cNvSpPr/>
          <p:nvPr/>
        </p:nvSpPr>
        <p:spPr>
          <a:xfrm>
            <a:off x="2769480" y="3650040"/>
            <a:ext cx="304560" cy="36108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Oval 414"/>
          <p:cNvSpPr/>
          <p:nvPr/>
        </p:nvSpPr>
        <p:spPr>
          <a:xfrm>
            <a:off x="2419920" y="372276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Oval 415"/>
          <p:cNvSpPr/>
          <p:nvPr/>
        </p:nvSpPr>
        <p:spPr>
          <a:xfrm>
            <a:off x="2234520" y="385488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Oval 416"/>
          <p:cNvSpPr/>
          <p:nvPr/>
        </p:nvSpPr>
        <p:spPr>
          <a:xfrm>
            <a:off x="2143800" y="404496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Straight Connector 417"/>
          <p:cNvSpPr/>
          <p:nvPr/>
        </p:nvSpPr>
        <p:spPr>
          <a:xfrm>
            <a:off x="3342600" y="5115960"/>
            <a:ext cx="504000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Straight Connector 418"/>
          <p:cNvSpPr/>
          <p:nvPr/>
        </p:nvSpPr>
        <p:spPr>
          <a:xfrm>
            <a:off x="2957400" y="4919040"/>
            <a:ext cx="6597000" cy="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Straight Connector 428"/>
          <p:cNvSpPr/>
          <p:nvPr/>
        </p:nvSpPr>
        <p:spPr>
          <a:xfrm>
            <a:off x="4056120" y="5541120"/>
            <a:ext cx="42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traight Connector 429"/>
          <p:cNvSpPr/>
          <p:nvPr/>
        </p:nvSpPr>
        <p:spPr>
          <a:xfrm>
            <a:off x="4056120" y="5389200"/>
            <a:ext cx="421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Straight Connector 430"/>
          <p:cNvSpPr/>
          <p:nvPr/>
        </p:nvSpPr>
        <p:spPr>
          <a:xfrm>
            <a:off x="4192560" y="5366880"/>
            <a:ext cx="2278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Straight Connector 432"/>
          <p:cNvSpPr/>
          <p:nvPr/>
        </p:nvSpPr>
        <p:spPr>
          <a:xfrm flipV="1">
            <a:off x="4505040" y="5545440"/>
            <a:ext cx="17928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Delay 433"/>
          <p:cNvSpPr/>
          <p:nvPr/>
        </p:nvSpPr>
        <p:spPr>
          <a:xfrm>
            <a:off x="4420440" y="534492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Delay 434"/>
          <p:cNvSpPr/>
          <p:nvPr/>
        </p:nvSpPr>
        <p:spPr>
          <a:xfrm>
            <a:off x="4420440" y="550404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Straight Connector 435"/>
          <p:cNvSpPr/>
          <p:nvPr/>
        </p:nvSpPr>
        <p:spPr>
          <a:xfrm>
            <a:off x="4335480" y="552528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Straight Connector 436"/>
          <p:cNvSpPr/>
          <p:nvPr/>
        </p:nvSpPr>
        <p:spPr>
          <a:xfrm>
            <a:off x="4335480" y="540540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Straight Connector 437"/>
          <p:cNvSpPr/>
          <p:nvPr/>
        </p:nvSpPr>
        <p:spPr>
          <a:xfrm>
            <a:off x="4335480" y="5405400"/>
            <a:ext cx="360" cy="24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Straight Connector 438"/>
          <p:cNvSpPr/>
          <p:nvPr/>
        </p:nvSpPr>
        <p:spPr>
          <a:xfrm>
            <a:off x="4335480" y="5501160"/>
            <a:ext cx="360" cy="24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Straight Connector 439"/>
          <p:cNvSpPr/>
          <p:nvPr/>
        </p:nvSpPr>
        <p:spPr>
          <a:xfrm flipH="1" flipV="1">
            <a:off x="4335480" y="5429520"/>
            <a:ext cx="349200" cy="71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Straight Connector 440"/>
          <p:cNvSpPr/>
          <p:nvPr/>
        </p:nvSpPr>
        <p:spPr>
          <a:xfrm flipV="1">
            <a:off x="4335480" y="5431680"/>
            <a:ext cx="349200" cy="69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Straight Connector 441"/>
          <p:cNvSpPr/>
          <p:nvPr/>
        </p:nvSpPr>
        <p:spPr>
          <a:xfrm>
            <a:off x="4684680" y="5501160"/>
            <a:ext cx="360" cy="45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Straight Connector 442"/>
          <p:cNvSpPr/>
          <p:nvPr/>
        </p:nvSpPr>
        <p:spPr>
          <a:xfrm>
            <a:off x="4684680" y="5386680"/>
            <a:ext cx="360" cy="44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Oval 443"/>
          <p:cNvSpPr/>
          <p:nvPr/>
        </p:nvSpPr>
        <p:spPr>
          <a:xfrm>
            <a:off x="4677840" y="538164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Oval 444"/>
          <p:cNvSpPr/>
          <p:nvPr/>
        </p:nvSpPr>
        <p:spPr>
          <a:xfrm>
            <a:off x="4505400" y="538164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Oval 445"/>
          <p:cNvSpPr/>
          <p:nvPr/>
        </p:nvSpPr>
        <p:spPr>
          <a:xfrm>
            <a:off x="4505760" y="554148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Delay 446"/>
          <p:cNvSpPr/>
          <p:nvPr/>
        </p:nvSpPr>
        <p:spPr>
          <a:xfrm>
            <a:off x="4094640" y="532548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Delay 447"/>
          <p:cNvSpPr/>
          <p:nvPr/>
        </p:nvSpPr>
        <p:spPr>
          <a:xfrm>
            <a:off x="4095000" y="552276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Oval 448"/>
          <p:cNvSpPr/>
          <p:nvPr/>
        </p:nvSpPr>
        <p:spPr>
          <a:xfrm>
            <a:off x="4179960" y="536184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Oval 449"/>
          <p:cNvSpPr/>
          <p:nvPr/>
        </p:nvSpPr>
        <p:spPr>
          <a:xfrm>
            <a:off x="4180320" y="556020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Straight Connector 450"/>
          <p:cNvSpPr/>
          <p:nvPr/>
        </p:nvSpPr>
        <p:spPr>
          <a:xfrm>
            <a:off x="4193640" y="5564880"/>
            <a:ext cx="2275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Straight Connector 451"/>
          <p:cNvSpPr/>
          <p:nvPr/>
        </p:nvSpPr>
        <p:spPr>
          <a:xfrm flipV="1">
            <a:off x="4056120" y="5389920"/>
            <a:ext cx="360" cy="151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Straight Connector 452"/>
          <p:cNvSpPr/>
          <p:nvPr/>
        </p:nvSpPr>
        <p:spPr>
          <a:xfrm flipH="1">
            <a:off x="3712320" y="546084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Oval 453"/>
          <p:cNvSpPr/>
          <p:nvPr/>
        </p:nvSpPr>
        <p:spPr>
          <a:xfrm>
            <a:off x="4048920" y="545580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Oval 454"/>
          <p:cNvSpPr/>
          <p:nvPr/>
        </p:nvSpPr>
        <p:spPr>
          <a:xfrm>
            <a:off x="4080600" y="558252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Straight Connector 455"/>
          <p:cNvSpPr/>
          <p:nvPr/>
        </p:nvSpPr>
        <p:spPr>
          <a:xfrm flipV="1">
            <a:off x="3868560" y="5587200"/>
            <a:ext cx="2113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Straight Connector 456"/>
          <p:cNvSpPr/>
          <p:nvPr/>
        </p:nvSpPr>
        <p:spPr>
          <a:xfrm>
            <a:off x="3596040" y="5347080"/>
            <a:ext cx="50076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Straight Connector 457"/>
          <p:cNvSpPr/>
          <p:nvPr/>
        </p:nvSpPr>
        <p:spPr>
          <a:xfrm flipH="1" flipV="1">
            <a:off x="3869280" y="5347800"/>
            <a:ext cx="360" cy="240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Straight Connector 427"/>
          <p:cNvSpPr/>
          <p:nvPr/>
        </p:nvSpPr>
        <p:spPr>
          <a:xfrm>
            <a:off x="3712320" y="511560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Straight Connector 459"/>
          <p:cNvSpPr/>
          <p:nvPr/>
        </p:nvSpPr>
        <p:spPr>
          <a:xfrm flipH="1">
            <a:off x="8382600" y="5460840"/>
            <a:ext cx="336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Straight Connector 460"/>
          <p:cNvSpPr/>
          <p:nvPr/>
        </p:nvSpPr>
        <p:spPr>
          <a:xfrm>
            <a:off x="8266680" y="5347080"/>
            <a:ext cx="50076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Straight Connector 461"/>
          <p:cNvSpPr/>
          <p:nvPr/>
        </p:nvSpPr>
        <p:spPr>
          <a:xfrm>
            <a:off x="8382600" y="511560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Straight Connector 466"/>
          <p:cNvSpPr/>
          <p:nvPr/>
        </p:nvSpPr>
        <p:spPr>
          <a:xfrm flipH="1">
            <a:off x="6109920" y="546084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Straight Connector 467"/>
          <p:cNvSpPr/>
          <p:nvPr/>
        </p:nvSpPr>
        <p:spPr>
          <a:xfrm>
            <a:off x="5993640" y="5347080"/>
            <a:ext cx="50076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Straight Connector 468"/>
          <p:cNvSpPr/>
          <p:nvPr/>
        </p:nvSpPr>
        <p:spPr>
          <a:xfrm>
            <a:off x="6109920" y="511560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Rectangle 105"/>
          <p:cNvSpPr/>
          <p:nvPr/>
        </p:nvSpPr>
        <p:spPr>
          <a:xfrm>
            <a:off x="3826080" y="213372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Straight Connector 5"/>
          <p:cNvSpPr/>
          <p:nvPr/>
        </p:nvSpPr>
        <p:spPr>
          <a:xfrm>
            <a:off x="4075920" y="2420640"/>
            <a:ext cx="424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Straight Connector 6"/>
          <p:cNvSpPr/>
          <p:nvPr/>
        </p:nvSpPr>
        <p:spPr>
          <a:xfrm>
            <a:off x="4075920" y="2268360"/>
            <a:ext cx="424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Straight Connector 7"/>
          <p:cNvSpPr/>
          <p:nvPr/>
        </p:nvSpPr>
        <p:spPr>
          <a:xfrm>
            <a:off x="4212720" y="2246040"/>
            <a:ext cx="2275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Straight Connector 9"/>
          <p:cNvSpPr/>
          <p:nvPr/>
        </p:nvSpPr>
        <p:spPr>
          <a:xfrm flipV="1">
            <a:off x="4524840" y="2424960"/>
            <a:ext cx="1792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Delay 10"/>
          <p:cNvSpPr/>
          <p:nvPr/>
        </p:nvSpPr>
        <p:spPr>
          <a:xfrm>
            <a:off x="4440600" y="222408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Delay 11"/>
          <p:cNvSpPr/>
          <p:nvPr/>
        </p:nvSpPr>
        <p:spPr>
          <a:xfrm>
            <a:off x="4440600" y="238320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Straight Connector 12"/>
          <p:cNvSpPr/>
          <p:nvPr/>
        </p:nvSpPr>
        <p:spPr>
          <a:xfrm>
            <a:off x="4355640" y="240444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Straight Connector 13"/>
          <p:cNvSpPr/>
          <p:nvPr/>
        </p:nvSpPr>
        <p:spPr>
          <a:xfrm>
            <a:off x="4355640" y="2284560"/>
            <a:ext cx="846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Straight Connector 14"/>
          <p:cNvSpPr/>
          <p:nvPr/>
        </p:nvSpPr>
        <p:spPr>
          <a:xfrm>
            <a:off x="4355640" y="2284560"/>
            <a:ext cx="360" cy="24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traight Connector 15"/>
          <p:cNvSpPr/>
          <p:nvPr/>
        </p:nvSpPr>
        <p:spPr>
          <a:xfrm>
            <a:off x="4355640" y="2380680"/>
            <a:ext cx="360" cy="237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Straight Connector 16"/>
          <p:cNvSpPr/>
          <p:nvPr/>
        </p:nvSpPr>
        <p:spPr>
          <a:xfrm flipH="1" flipV="1">
            <a:off x="4355640" y="2308680"/>
            <a:ext cx="349200" cy="72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Straight Connector 17"/>
          <p:cNvSpPr/>
          <p:nvPr/>
        </p:nvSpPr>
        <p:spPr>
          <a:xfrm flipV="1">
            <a:off x="4355640" y="2311200"/>
            <a:ext cx="349200" cy="69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Straight Connector 18"/>
          <p:cNvSpPr/>
          <p:nvPr/>
        </p:nvSpPr>
        <p:spPr>
          <a:xfrm>
            <a:off x="4704840" y="2380680"/>
            <a:ext cx="360" cy="44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Straight Connector 19"/>
          <p:cNvSpPr/>
          <p:nvPr/>
        </p:nvSpPr>
        <p:spPr>
          <a:xfrm>
            <a:off x="4704840" y="2265840"/>
            <a:ext cx="360" cy="44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Oval 20"/>
          <p:cNvSpPr/>
          <p:nvPr/>
        </p:nvSpPr>
        <p:spPr>
          <a:xfrm>
            <a:off x="4698000" y="226080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Oval 21"/>
          <p:cNvSpPr/>
          <p:nvPr/>
        </p:nvSpPr>
        <p:spPr>
          <a:xfrm>
            <a:off x="4525560" y="226080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Oval 22"/>
          <p:cNvSpPr/>
          <p:nvPr/>
        </p:nvSpPr>
        <p:spPr>
          <a:xfrm>
            <a:off x="4525920" y="242064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Delay 23"/>
          <p:cNvSpPr/>
          <p:nvPr/>
        </p:nvSpPr>
        <p:spPr>
          <a:xfrm>
            <a:off x="4114800" y="220464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Delay 24"/>
          <p:cNvSpPr/>
          <p:nvPr/>
        </p:nvSpPr>
        <p:spPr>
          <a:xfrm>
            <a:off x="4114800" y="2401920"/>
            <a:ext cx="84240" cy="842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Oval 25"/>
          <p:cNvSpPr/>
          <p:nvPr/>
        </p:nvSpPr>
        <p:spPr>
          <a:xfrm>
            <a:off x="4199760" y="224136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Oval 26"/>
          <p:cNvSpPr/>
          <p:nvPr/>
        </p:nvSpPr>
        <p:spPr>
          <a:xfrm>
            <a:off x="4200120" y="243936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Straight Connector 27"/>
          <p:cNvSpPr/>
          <p:nvPr/>
        </p:nvSpPr>
        <p:spPr>
          <a:xfrm>
            <a:off x="4213440" y="2444040"/>
            <a:ext cx="22788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Straight Connector 28"/>
          <p:cNvSpPr/>
          <p:nvPr/>
        </p:nvSpPr>
        <p:spPr>
          <a:xfrm flipV="1">
            <a:off x="4075920" y="2269080"/>
            <a:ext cx="360" cy="151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Straight Connector 29"/>
          <p:cNvSpPr/>
          <p:nvPr/>
        </p:nvSpPr>
        <p:spPr>
          <a:xfrm flipH="1">
            <a:off x="3732480" y="2340360"/>
            <a:ext cx="3362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Oval 30"/>
          <p:cNvSpPr/>
          <p:nvPr/>
        </p:nvSpPr>
        <p:spPr>
          <a:xfrm>
            <a:off x="4068720" y="2334960"/>
            <a:ext cx="13320" cy="1044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Oval 31"/>
          <p:cNvSpPr/>
          <p:nvPr/>
        </p:nvSpPr>
        <p:spPr>
          <a:xfrm>
            <a:off x="4100400" y="2461680"/>
            <a:ext cx="13320" cy="1044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Straight Connector 32"/>
          <p:cNvSpPr/>
          <p:nvPr/>
        </p:nvSpPr>
        <p:spPr>
          <a:xfrm flipV="1">
            <a:off x="3888720" y="2466360"/>
            <a:ext cx="2113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Straight Connector 33"/>
          <p:cNvSpPr/>
          <p:nvPr/>
        </p:nvSpPr>
        <p:spPr>
          <a:xfrm flipV="1">
            <a:off x="3616200" y="2226240"/>
            <a:ext cx="50076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Straight Connector 34"/>
          <p:cNvSpPr/>
          <p:nvPr/>
        </p:nvSpPr>
        <p:spPr>
          <a:xfrm flipH="1" flipV="1">
            <a:off x="3889440" y="2226960"/>
            <a:ext cx="360" cy="240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Straight Connector 112"/>
          <p:cNvSpPr/>
          <p:nvPr/>
        </p:nvSpPr>
        <p:spPr>
          <a:xfrm>
            <a:off x="3732480" y="1994760"/>
            <a:ext cx="3240" cy="3459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Straight Connector 474"/>
          <p:cNvSpPr/>
          <p:nvPr/>
        </p:nvSpPr>
        <p:spPr>
          <a:xfrm>
            <a:off x="3142080" y="5058000"/>
            <a:ext cx="19620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Straight Connector 475"/>
          <p:cNvSpPr/>
          <p:nvPr/>
        </p:nvSpPr>
        <p:spPr>
          <a:xfrm flipV="1">
            <a:off x="2123640" y="5171040"/>
            <a:ext cx="110556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Straight Connector 476"/>
          <p:cNvSpPr/>
          <p:nvPr/>
        </p:nvSpPr>
        <p:spPr>
          <a:xfrm flipV="1">
            <a:off x="3142440" y="4920840"/>
            <a:ext cx="3600" cy="142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Delay 477"/>
          <p:cNvSpPr/>
          <p:nvPr/>
        </p:nvSpPr>
        <p:spPr>
          <a:xfrm>
            <a:off x="3227040" y="500760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Straight Connector 478"/>
          <p:cNvSpPr/>
          <p:nvPr/>
        </p:nvSpPr>
        <p:spPr>
          <a:xfrm>
            <a:off x="2308680" y="4982760"/>
            <a:ext cx="44532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Straight Connector 479"/>
          <p:cNvSpPr/>
          <p:nvPr/>
        </p:nvSpPr>
        <p:spPr>
          <a:xfrm flipV="1">
            <a:off x="2468160" y="4851000"/>
            <a:ext cx="284040" cy="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Delay 480"/>
          <p:cNvSpPr/>
          <p:nvPr/>
        </p:nvSpPr>
        <p:spPr>
          <a:xfrm>
            <a:off x="2749320" y="4730760"/>
            <a:ext cx="304560" cy="36108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val 481"/>
          <p:cNvSpPr/>
          <p:nvPr/>
        </p:nvSpPr>
        <p:spPr>
          <a:xfrm>
            <a:off x="2399760" y="480348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Oval 482"/>
          <p:cNvSpPr/>
          <p:nvPr/>
        </p:nvSpPr>
        <p:spPr>
          <a:xfrm>
            <a:off x="2214360" y="493560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Oval 483"/>
          <p:cNvSpPr/>
          <p:nvPr/>
        </p:nvSpPr>
        <p:spPr>
          <a:xfrm>
            <a:off x="2123640" y="5125680"/>
            <a:ext cx="94320" cy="94680"/>
          </a:xfrm>
          <a:prstGeom prst="ellipse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TextBox 486"/>
          <p:cNvSpPr/>
          <p:nvPr/>
        </p:nvSpPr>
        <p:spPr>
          <a:xfrm>
            <a:off x="5207040" y="609984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D[2]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3" name="TextBox 487"/>
          <p:cNvSpPr/>
          <p:nvPr/>
        </p:nvSpPr>
        <p:spPr>
          <a:xfrm>
            <a:off x="7616520" y="609588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D[1]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4" name="TextBox 488"/>
          <p:cNvSpPr/>
          <p:nvPr/>
        </p:nvSpPr>
        <p:spPr>
          <a:xfrm>
            <a:off x="9889560" y="6095880"/>
            <a:ext cx="68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D[0]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5" name="TextBox 493"/>
          <p:cNvSpPr/>
          <p:nvPr/>
        </p:nvSpPr>
        <p:spPr>
          <a:xfrm>
            <a:off x="1530000" y="910440"/>
            <a:ext cx="1263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Addr[1:0]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6" name="Straight Connector 509"/>
          <p:cNvSpPr/>
          <p:nvPr/>
        </p:nvSpPr>
        <p:spPr>
          <a:xfrm flipV="1">
            <a:off x="3850200" y="5392440"/>
            <a:ext cx="133884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Straight Connector 510"/>
          <p:cNvSpPr/>
          <p:nvPr/>
        </p:nvSpPr>
        <p:spPr>
          <a:xfrm>
            <a:off x="4873680" y="530928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Delay 511"/>
          <p:cNvSpPr/>
          <p:nvPr/>
        </p:nvSpPr>
        <p:spPr>
          <a:xfrm>
            <a:off x="4996440" y="525312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Straight Connector 512"/>
          <p:cNvSpPr/>
          <p:nvPr/>
        </p:nvSpPr>
        <p:spPr>
          <a:xfrm>
            <a:off x="4877280" y="4920480"/>
            <a:ext cx="3240" cy="395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Straight Connector 513"/>
          <p:cNvSpPr/>
          <p:nvPr/>
        </p:nvSpPr>
        <p:spPr>
          <a:xfrm>
            <a:off x="6238440" y="5383440"/>
            <a:ext cx="1357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Straight Connector 514"/>
          <p:cNvSpPr/>
          <p:nvPr/>
        </p:nvSpPr>
        <p:spPr>
          <a:xfrm>
            <a:off x="7280280" y="530352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Delay 515"/>
          <p:cNvSpPr/>
          <p:nvPr/>
        </p:nvSpPr>
        <p:spPr>
          <a:xfrm>
            <a:off x="7403400" y="524736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Straight Connector 516"/>
          <p:cNvSpPr/>
          <p:nvPr/>
        </p:nvSpPr>
        <p:spPr>
          <a:xfrm>
            <a:off x="7283880" y="491436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Straight Connector 517"/>
          <p:cNvSpPr/>
          <p:nvPr/>
        </p:nvSpPr>
        <p:spPr>
          <a:xfrm>
            <a:off x="8577360" y="5386680"/>
            <a:ext cx="1285560" cy="3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Straight Connector 518"/>
          <p:cNvSpPr/>
          <p:nvPr/>
        </p:nvSpPr>
        <p:spPr>
          <a:xfrm>
            <a:off x="9547560" y="5306760"/>
            <a:ext cx="32328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Delay 519"/>
          <p:cNvSpPr/>
          <p:nvPr/>
        </p:nvSpPr>
        <p:spPr>
          <a:xfrm>
            <a:off x="9670320" y="525096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Straight Connector 520"/>
          <p:cNvSpPr/>
          <p:nvPr/>
        </p:nvSpPr>
        <p:spPr>
          <a:xfrm>
            <a:off x="9551160" y="491796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Straight Connector 528"/>
          <p:cNvSpPr/>
          <p:nvPr/>
        </p:nvSpPr>
        <p:spPr>
          <a:xfrm flipV="1">
            <a:off x="3880800" y="4318200"/>
            <a:ext cx="1339200" cy="1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Straight Connector 529"/>
          <p:cNvSpPr/>
          <p:nvPr/>
        </p:nvSpPr>
        <p:spPr>
          <a:xfrm>
            <a:off x="4904280" y="4234680"/>
            <a:ext cx="323640" cy="14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Delay 530"/>
          <p:cNvSpPr/>
          <p:nvPr/>
        </p:nvSpPr>
        <p:spPr>
          <a:xfrm>
            <a:off x="5027400" y="417888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Straight Connector 531"/>
          <p:cNvSpPr/>
          <p:nvPr/>
        </p:nvSpPr>
        <p:spPr>
          <a:xfrm>
            <a:off x="4908240" y="3845880"/>
            <a:ext cx="288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Straight Connector 532"/>
          <p:cNvSpPr/>
          <p:nvPr/>
        </p:nvSpPr>
        <p:spPr>
          <a:xfrm>
            <a:off x="6269040" y="4309200"/>
            <a:ext cx="1357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Straight Connector 533"/>
          <p:cNvSpPr/>
          <p:nvPr/>
        </p:nvSpPr>
        <p:spPr>
          <a:xfrm>
            <a:off x="7310880" y="422892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Delay 534"/>
          <p:cNvSpPr/>
          <p:nvPr/>
        </p:nvSpPr>
        <p:spPr>
          <a:xfrm>
            <a:off x="7434000" y="417312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Straight Connector 535"/>
          <p:cNvSpPr/>
          <p:nvPr/>
        </p:nvSpPr>
        <p:spPr>
          <a:xfrm>
            <a:off x="7314840" y="384012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Straight Connector 536"/>
          <p:cNvSpPr/>
          <p:nvPr/>
        </p:nvSpPr>
        <p:spPr>
          <a:xfrm>
            <a:off x="8607960" y="4312440"/>
            <a:ext cx="128592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Straight Connector 537"/>
          <p:cNvSpPr/>
          <p:nvPr/>
        </p:nvSpPr>
        <p:spPr>
          <a:xfrm>
            <a:off x="9578160" y="423252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Delay 538"/>
          <p:cNvSpPr/>
          <p:nvPr/>
        </p:nvSpPr>
        <p:spPr>
          <a:xfrm>
            <a:off x="9701280" y="417636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Straight Connector 539"/>
          <p:cNvSpPr/>
          <p:nvPr/>
        </p:nvSpPr>
        <p:spPr>
          <a:xfrm>
            <a:off x="9581760" y="384336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Straight Connector 540"/>
          <p:cNvSpPr/>
          <p:nvPr/>
        </p:nvSpPr>
        <p:spPr>
          <a:xfrm flipV="1">
            <a:off x="3890160" y="3251160"/>
            <a:ext cx="133920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Straight Connector 541"/>
          <p:cNvSpPr/>
          <p:nvPr/>
        </p:nvSpPr>
        <p:spPr>
          <a:xfrm>
            <a:off x="4913640" y="316800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Delay 542"/>
          <p:cNvSpPr/>
          <p:nvPr/>
        </p:nvSpPr>
        <p:spPr>
          <a:xfrm>
            <a:off x="5036760" y="311184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Straight Connector 543"/>
          <p:cNvSpPr/>
          <p:nvPr/>
        </p:nvSpPr>
        <p:spPr>
          <a:xfrm>
            <a:off x="4917240" y="277884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Straight Connector 544"/>
          <p:cNvSpPr/>
          <p:nvPr/>
        </p:nvSpPr>
        <p:spPr>
          <a:xfrm>
            <a:off x="6278400" y="3242160"/>
            <a:ext cx="1357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Straight Connector 545"/>
          <p:cNvSpPr/>
          <p:nvPr/>
        </p:nvSpPr>
        <p:spPr>
          <a:xfrm>
            <a:off x="7320240" y="316224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Delay 546"/>
          <p:cNvSpPr/>
          <p:nvPr/>
        </p:nvSpPr>
        <p:spPr>
          <a:xfrm>
            <a:off x="7443360" y="310608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Straight Connector 547"/>
          <p:cNvSpPr/>
          <p:nvPr/>
        </p:nvSpPr>
        <p:spPr>
          <a:xfrm>
            <a:off x="7324200" y="277308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Straight Connector 548"/>
          <p:cNvSpPr/>
          <p:nvPr/>
        </p:nvSpPr>
        <p:spPr>
          <a:xfrm>
            <a:off x="8617320" y="3245400"/>
            <a:ext cx="1285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Straight Connector 549"/>
          <p:cNvSpPr/>
          <p:nvPr/>
        </p:nvSpPr>
        <p:spPr>
          <a:xfrm>
            <a:off x="9587520" y="316548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Delay 550"/>
          <p:cNvSpPr/>
          <p:nvPr/>
        </p:nvSpPr>
        <p:spPr>
          <a:xfrm>
            <a:off x="9710640" y="310932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Straight Connector 551"/>
          <p:cNvSpPr/>
          <p:nvPr/>
        </p:nvSpPr>
        <p:spPr>
          <a:xfrm>
            <a:off x="9591120" y="2776680"/>
            <a:ext cx="3240" cy="395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Straight Connector 552"/>
          <p:cNvSpPr/>
          <p:nvPr/>
        </p:nvSpPr>
        <p:spPr>
          <a:xfrm>
            <a:off x="4524840" y="2266200"/>
            <a:ext cx="713520" cy="4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Straight Connector 553"/>
          <p:cNvSpPr/>
          <p:nvPr/>
        </p:nvSpPr>
        <p:spPr>
          <a:xfrm>
            <a:off x="4923000" y="218736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Delay 554"/>
          <p:cNvSpPr/>
          <p:nvPr/>
        </p:nvSpPr>
        <p:spPr>
          <a:xfrm>
            <a:off x="5045760" y="213120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Straight Connector 555"/>
          <p:cNvSpPr/>
          <p:nvPr/>
        </p:nvSpPr>
        <p:spPr>
          <a:xfrm>
            <a:off x="4926600" y="179820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Straight Connector 556"/>
          <p:cNvSpPr/>
          <p:nvPr/>
        </p:nvSpPr>
        <p:spPr>
          <a:xfrm>
            <a:off x="6287760" y="2261520"/>
            <a:ext cx="1357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Straight Connector 557"/>
          <p:cNvSpPr/>
          <p:nvPr/>
        </p:nvSpPr>
        <p:spPr>
          <a:xfrm>
            <a:off x="7329600" y="2181600"/>
            <a:ext cx="32364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Delay 558"/>
          <p:cNvSpPr/>
          <p:nvPr/>
        </p:nvSpPr>
        <p:spPr>
          <a:xfrm>
            <a:off x="7452720" y="212544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Straight Connector 559"/>
          <p:cNvSpPr/>
          <p:nvPr/>
        </p:nvSpPr>
        <p:spPr>
          <a:xfrm>
            <a:off x="7333200" y="179244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Straight Connector 560"/>
          <p:cNvSpPr/>
          <p:nvPr/>
        </p:nvSpPr>
        <p:spPr>
          <a:xfrm>
            <a:off x="8626680" y="2264760"/>
            <a:ext cx="128556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Straight Connector 561"/>
          <p:cNvSpPr/>
          <p:nvPr/>
        </p:nvSpPr>
        <p:spPr>
          <a:xfrm>
            <a:off x="9596880" y="2184840"/>
            <a:ext cx="323280" cy="1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Delay 562"/>
          <p:cNvSpPr/>
          <p:nvPr/>
        </p:nvSpPr>
        <p:spPr>
          <a:xfrm>
            <a:off x="9719640" y="2128680"/>
            <a:ext cx="224280" cy="215640"/>
          </a:xfrm>
          <a:prstGeom prst="flowChartDelay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Straight Connector 563"/>
          <p:cNvSpPr/>
          <p:nvPr/>
        </p:nvSpPr>
        <p:spPr>
          <a:xfrm>
            <a:off x="9600480" y="1795680"/>
            <a:ext cx="3240" cy="396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4" name="Group 286"/>
          <p:cNvGrpSpPr/>
          <p:nvPr/>
        </p:nvGrpSpPr>
        <p:grpSpPr>
          <a:xfrm>
            <a:off x="3616200" y="2978640"/>
            <a:ext cx="1210680" cy="552240"/>
            <a:chOff x="3616200" y="2978640"/>
            <a:chExt cx="1210680" cy="552240"/>
          </a:xfrm>
        </p:grpSpPr>
        <p:grpSp>
          <p:nvGrpSpPr>
            <p:cNvPr id="475" name="Group 291"/>
            <p:cNvGrpSpPr/>
            <p:nvPr/>
          </p:nvGrpSpPr>
          <p:grpSpPr>
            <a:xfrm>
              <a:off x="3616200" y="2978640"/>
              <a:ext cx="1095120" cy="491400"/>
              <a:chOff x="3616200" y="2978640"/>
              <a:chExt cx="1095120" cy="491400"/>
            </a:xfrm>
          </p:grpSpPr>
          <p:grpSp>
            <p:nvGrpSpPr>
              <p:cNvPr id="476" name="Group 292"/>
              <p:cNvGrpSpPr/>
              <p:nvPr/>
            </p:nvGrpSpPr>
            <p:grpSpPr>
              <a:xfrm>
                <a:off x="3616200" y="3188520"/>
                <a:ext cx="1095120" cy="281520"/>
                <a:chOff x="3616200" y="3188520"/>
                <a:chExt cx="1095120" cy="281520"/>
              </a:xfrm>
            </p:grpSpPr>
            <p:sp>
              <p:nvSpPr>
                <p:cNvPr id="477" name="Straight Connector 294"/>
                <p:cNvSpPr/>
                <p:nvPr/>
              </p:nvSpPr>
              <p:spPr>
                <a:xfrm>
                  <a:off x="4075920" y="3404520"/>
                  <a:ext cx="424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8" name="Straight Connector 295"/>
                <p:cNvSpPr/>
                <p:nvPr/>
              </p:nvSpPr>
              <p:spPr>
                <a:xfrm>
                  <a:off x="4075920" y="3252240"/>
                  <a:ext cx="424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9" name="Straight Connector 296"/>
                <p:cNvSpPr/>
                <p:nvPr/>
              </p:nvSpPr>
              <p:spPr>
                <a:xfrm>
                  <a:off x="4212720" y="3229920"/>
                  <a:ext cx="2275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0" name="Straight Connector 298"/>
                <p:cNvSpPr/>
                <p:nvPr/>
              </p:nvSpPr>
              <p:spPr>
                <a:xfrm flipV="1">
                  <a:off x="4524840" y="3408840"/>
                  <a:ext cx="1792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1" name="Delay 299"/>
                <p:cNvSpPr/>
                <p:nvPr/>
              </p:nvSpPr>
              <p:spPr>
                <a:xfrm>
                  <a:off x="4440600" y="3207960"/>
                  <a:ext cx="84240" cy="84240"/>
                </a:xfrm>
                <a:prstGeom prst="flowChartDelay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2" name="Delay 300"/>
                <p:cNvSpPr/>
                <p:nvPr/>
              </p:nvSpPr>
              <p:spPr>
                <a:xfrm>
                  <a:off x="4440600" y="3367080"/>
                  <a:ext cx="84240" cy="84240"/>
                </a:xfrm>
                <a:prstGeom prst="flowChartDelay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3" name="Straight Connector 301"/>
                <p:cNvSpPr/>
                <p:nvPr/>
              </p:nvSpPr>
              <p:spPr>
                <a:xfrm>
                  <a:off x="4355640" y="3388320"/>
                  <a:ext cx="8460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4" name="Straight Connector 302"/>
                <p:cNvSpPr/>
                <p:nvPr/>
              </p:nvSpPr>
              <p:spPr>
                <a:xfrm>
                  <a:off x="4355640" y="3268440"/>
                  <a:ext cx="8460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5" name="Straight Connector 303"/>
                <p:cNvSpPr/>
                <p:nvPr/>
              </p:nvSpPr>
              <p:spPr>
                <a:xfrm>
                  <a:off x="4355640" y="3268440"/>
                  <a:ext cx="360" cy="24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6" name="Straight Connector 304"/>
                <p:cNvSpPr/>
                <p:nvPr/>
              </p:nvSpPr>
              <p:spPr>
                <a:xfrm>
                  <a:off x="4355640" y="3364560"/>
                  <a:ext cx="360" cy="237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7" name="Straight Connector 305"/>
                <p:cNvSpPr/>
                <p:nvPr/>
              </p:nvSpPr>
              <p:spPr>
                <a:xfrm flipH="1" flipV="1">
                  <a:off x="4355640" y="3292560"/>
                  <a:ext cx="349200" cy="720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8" name="Straight Connector 306"/>
                <p:cNvSpPr/>
                <p:nvPr/>
              </p:nvSpPr>
              <p:spPr>
                <a:xfrm flipV="1">
                  <a:off x="4355640" y="3295080"/>
                  <a:ext cx="349200" cy="6948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9" name="Straight Connector 307"/>
                <p:cNvSpPr/>
                <p:nvPr/>
              </p:nvSpPr>
              <p:spPr>
                <a:xfrm>
                  <a:off x="4704840" y="3364560"/>
                  <a:ext cx="360" cy="44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0" name="Straight Connector 308"/>
                <p:cNvSpPr/>
                <p:nvPr/>
              </p:nvSpPr>
              <p:spPr>
                <a:xfrm>
                  <a:off x="4704840" y="3249720"/>
                  <a:ext cx="360" cy="4464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1" name="Oval 309"/>
                <p:cNvSpPr/>
                <p:nvPr/>
              </p:nvSpPr>
              <p:spPr>
                <a:xfrm>
                  <a:off x="4698000" y="3244680"/>
                  <a:ext cx="13320" cy="1044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2" name="Oval 310"/>
                <p:cNvSpPr/>
                <p:nvPr/>
              </p:nvSpPr>
              <p:spPr>
                <a:xfrm>
                  <a:off x="4525560" y="3244680"/>
                  <a:ext cx="13320" cy="1044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3" name="Oval 311"/>
                <p:cNvSpPr/>
                <p:nvPr/>
              </p:nvSpPr>
              <p:spPr>
                <a:xfrm>
                  <a:off x="4525920" y="3404520"/>
                  <a:ext cx="13320" cy="1044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4" name="Delay 312"/>
                <p:cNvSpPr/>
                <p:nvPr/>
              </p:nvSpPr>
              <p:spPr>
                <a:xfrm>
                  <a:off x="4114800" y="3188520"/>
                  <a:ext cx="84240" cy="84240"/>
                </a:xfrm>
                <a:prstGeom prst="flowChartDelay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5" name="Delay 313"/>
                <p:cNvSpPr/>
                <p:nvPr/>
              </p:nvSpPr>
              <p:spPr>
                <a:xfrm>
                  <a:off x="4114800" y="3385800"/>
                  <a:ext cx="84240" cy="84240"/>
                </a:xfrm>
                <a:prstGeom prst="flowChartDelay">
                  <a:avLst/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6" name="Oval 314"/>
                <p:cNvSpPr/>
                <p:nvPr/>
              </p:nvSpPr>
              <p:spPr>
                <a:xfrm>
                  <a:off x="4199760" y="3224880"/>
                  <a:ext cx="13320" cy="1044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7" name="Oval 315"/>
                <p:cNvSpPr/>
                <p:nvPr/>
              </p:nvSpPr>
              <p:spPr>
                <a:xfrm>
                  <a:off x="4200120" y="3423240"/>
                  <a:ext cx="13320" cy="1044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8" name="Straight Connector 316"/>
                <p:cNvSpPr/>
                <p:nvPr/>
              </p:nvSpPr>
              <p:spPr>
                <a:xfrm>
                  <a:off x="4213440" y="3427920"/>
                  <a:ext cx="22788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9" name="Straight Connector 317"/>
                <p:cNvSpPr/>
                <p:nvPr/>
              </p:nvSpPr>
              <p:spPr>
                <a:xfrm flipV="1">
                  <a:off x="4075920" y="3252960"/>
                  <a:ext cx="360" cy="15120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0" name="Straight Connector 318"/>
                <p:cNvSpPr/>
                <p:nvPr/>
              </p:nvSpPr>
              <p:spPr>
                <a:xfrm flipH="1">
                  <a:off x="3732480" y="3324240"/>
                  <a:ext cx="33624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1" name="Oval 319"/>
                <p:cNvSpPr/>
                <p:nvPr/>
              </p:nvSpPr>
              <p:spPr>
                <a:xfrm>
                  <a:off x="4068720" y="3318840"/>
                  <a:ext cx="13320" cy="1044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2" name="Oval 320"/>
                <p:cNvSpPr/>
                <p:nvPr/>
              </p:nvSpPr>
              <p:spPr>
                <a:xfrm>
                  <a:off x="4100400" y="3445560"/>
                  <a:ext cx="13320" cy="1044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" name="Straight Connector 321"/>
                <p:cNvSpPr/>
                <p:nvPr/>
              </p:nvSpPr>
              <p:spPr>
                <a:xfrm flipV="1">
                  <a:off x="3888720" y="3450240"/>
                  <a:ext cx="21132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4" name="Straight Connector 322"/>
                <p:cNvSpPr/>
                <p:nvPr/>
              </p:nvSpPr>
              <p:spPr>
                <a:xfrm flipV="1">
                  <a:off x="3616200" y="3210120"/>
                  <a:ext cx="500760" cy="36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5" name="Straight Connector 323"/>
                <p:cNvSpPr/>
                <p:nvPr/>
              </p:nvSpPr>
              <p:spPr>
                <a:xfrm flipH="1" flipV="1">
                  <a:off x="3889440" y="3210840"/>
                  <a:ext cx="360" cy="240120"/>
                </a:xfrm>
                <a:prstGeom prst="line">
                  <a:avLst/>
                </a:prstGeom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6" name="Straight Connector 293"/>
              <p:cNvSpPr/>
              <p:nvPr/>
            </p:nvSpPr>
            <p:spPr>
              <a:xfrm>
                <a:off x="3732480" y="2978640"/>
                <a:ext cx="3240" cy="34596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7" name="Rectangle 290"/>
            <p:cNvSpPr/>
            <p:nvPr/>
          </p:nvSpPr>
          <p:spPr>
            <a:xfrm>
              <a:off x="3826080" y="3117600"/>
              <a:ext cx="1000800" cy="413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8" name="Rectangle 338"/>
          <p:cNvSpPr/>
          <p:nvPr/>
        </p:nvSpPr>
        <p:spPr>
          <a:xfrm>
            <a:off x="8496360" y="311760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Rectangle 339"/>
          <p:cNvSpPr/>
          <p:nvPr/>
        </p:nvSpPr>
        <p:spPr>
          <a:xfrm>
            <a:off x="6223320" y="311760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Rectangle 358"/>
          <p:cNvSpPr/>
          <p:nvPr/>
        </p:nvSpPr>
        <p:spPr>
          <a:xfrm>
            <a:off x="3826080" y="417348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Rectangle 405"/>
          <p:cNvSpPr/>
          <p:nvPr/>
        </p:nvSpPr>
        <p:spPr>
          <a:xfrm>
            <a:off x="8496360" y="417348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Rectangle 406"/>
          <p:cNvSpPr/>
          <p:nvPr/>
        </p:nvSpPr>
        <p:spPr>
          <a:xfrm>
            <a:off x="6223320" y="417348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Rectangle 425"/>
          <p:cNvSpPr/>
          <p:nvPr/>
        </p:nvSpPr>
        <p:spPr>
          <a:xfrm>
            <a:off x="3805920" y="525420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Rectangle 472"/>
          <p:cNvSpPr/>
          <p:nvPr/>
        </p:nvSpPr>
        <p:spPr>
          <a:xfrm>
            <a:off x="8476560" y="525420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Rectangle 473"/>
          <p:cNvSpPr/>
          <p:nvPr/>
        </p:nvSpPr>
        <p:spPr>
          <a:xfrm>
            <a:off x="6203520" y="525420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Rectangle 234"/>
          <p:cNvSpPr/>
          <p:nvPr/>
        </p:nvSpPr>
        <p:spPr>
          <a:xfrm>
            <a:off x="8496360" y="213372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Rectangle 242"/>
          <p:cNvSpPr/>
          <p:nvPr/>
        </p:nvSpPr>
        <p:spPr>
          <a:xfrm>
            <a:off x="6223320" y="2133720"/>
            <a:ext cx="1000800" cy="413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Straight Connector 569"/>
          <p:cNvSpPr/>
          <p:nvPr/>
        </p:nvSpPr>
        <p:spPr>
          <a:xfrm>
            <a:off x="5270400" y="2239200"/>
            <a:ext cx="32364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Straight Connector 574"/>
          <p:cNvSpPr/>
          <p:nvPr/>
        </p:nvSpPr>
        <p:spPr>
          <a:xfrm flipV="1">
            <a:off x="5261400" y="3215520"/>
            <a:ext cx="291240" cy="4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Straight Connector 577"/>
          <p:cNvSpPr/>
          <p:nvPr/>
        </p:nvSpPr>
        <p:spPr>
          <a:xfrm flipV="1">
            <a:off x="5585040" y="2231280"/>
            <a:ext cx="360" cy="3516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Straight Connector 580"/>
          <p:cNvSpPr/>
          <p:nvPr/>
        </p:nvSpPr>
        <p:spPr>
          <a:xfrm flipH="1" flipV="1">
            <a:off x="5547600" y="3207960"/>
            <a:ext cx="1080" cy="2539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Straight Connector 587"/>
          <p:cNvSpPr/>
          <p:nvPr/>
        </p:nvSpPr>
        <p:spPr>
          <a:xfrm flipV="1">
            <a:off x="5252040" y="4284360"/>
            <a:ext cx="253080" cy="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Straight Connector 590"/>
          <p:cNvSpPr/>
          <p:nvPr/>
        </p:nvSpPr>
        <p:spPr>
          <a:xfrm flipH="1" flipV="1">
            <a:off x="5504760" y="4287240"/>
            <a:ext cx="1800" cy="1460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Straight Connector 595"/>
          <p:cNvSpPr/>
          <p:nvPr/>
        </p:nvSpPr>
        <p:spPr>
          <a:xfrm flipV="1">
            <a:off x="5221080" y="5358240"/>
            <a:ext cx="24948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Straight Connector 598"/>
          <p:cNvSpPr/>
          <p:nvPr/>
        </p:nvSpPr>
        <p:spPr>
          <a:xfrm flipH="1">
            <a:off x="5466960" y="5362200"/>
            <a:ext cx="2160" cy="387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6" name="Picture 622" descr=""/>
          <p:cNvPicPr/>
          <p:nvPr/>
        </p:nvPicPr>
        <p:blipFill>
          <a:blip r:embed="rId1"/>
          <a:stretch/>
        </p:blipFill>
        <p:spPr>
          <a:xfrm>
            <a:off x="5351400" y="5646240"/>
            <a:ext cx="351360" cy="344160"/>
          </a:xfrm>
          <a:prstGeom prst="rect">
            <a:avLst/>
          </a:prstGeom>
          <a:ln w="0">
            <a:noFill/>
          </a:ln>
        </p:spPr>
      </p:pic>
      <p:sp>
        <p:nvSpPr>
          <p:cNvPr id="527" name="Straight Connector 625"/>
          <p:cNvSpPr/>
          <p:nvPr/>
        </p:nvSpPr>
        <p:spPr>
          <a:xfrm flipV="1">
            <a:off x="7679520" y="2227680"/>
            <a:ext cx="32364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Straight Connector 626"/>
          <p:cNvSpPr/>
          <p:nvPr/>
        </p:nvSpPr>
        <p:spPr>
          <a:xfrm flipV="1">
            <a:off x="7670520" y="3204000"/>
            <a:ext cx="291240" cy="4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Straight Connector 627"/>
          <p:cNvSpPr/>
          <p:nvPr/>
        </p:nvSpPr>
        <p:spPr>
          <a:xfrm flipV="1">
            <a:off x="7994160" y="2220120"/>
            <a:ext cx="360" cy="3516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Straight Connector 628"/>
          <p:cNvSpPr/>
          <p:nvPr/>
        </p:nvSpPr>
        <p:spPr>
          <a:xfrm flipH="1" flipV="1">
            <a:off x="7956720" y="3196800"/>
            <a:ext cx="1080" cy="2539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Straight Connector 629"/>
          <p:cNvSpPr/>
          <p:nvPr/>
        </p:nvSpPr>
        <p:spPr>
          <a:xfrm flipV="1">
            <a:off x="7661160" y="4273200"/>
            <a:ext cx="253080" cy="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Straight Connector 630"/>
          <p:cNvSpPr/>
          <p:nvPr/>
        </p:nvSpPr>
        <p:spPr>
          <a:xfrm flipH="1" flipV="1">
            <a:off x="7913880" y="4276080"/>
            <a:ext cx="1800" cy="1460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Straight Connector 631"/>
          <p:cNvSpPr/>
          <p:nvPr/>
        </p:nvSpPr>
        <p:spPr>
          <a:xfrm flipV="1">
            <a:off x="7630200" y="5346720"/>
            <a:ext cx="249480" cy="32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Straight Connector 632"/>
          <p:cNvSpPr/>
          <p:nvPr/>
        </p:nvSpPr>
        <p:spPr>
          <a:xfrm flipH="1">
            <a:off x="7876080" y="5351040"/>
            <a:ext cx="2520" cy="387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Picture 633" descr=""/>
          <p:cNvPicPr/>
          <p:nvPr/>
        </p:nvPicPr>
        <p:blipFill>
          <a:blip r:embed="rId2"/>
          <a:stretch/>
        </p:blipFill>
        <p:spPr>
          <a:xfrm>
            <a:off x="7760520" y="5635080"/>
            <a:ext cx="351360" cy="344160"/>
          </a:xfrm>
          <a:prstGeom prst="rect">
            <a:avLst/>
          </a:prstGeom>
          <a:ln w="0">
            <a:noFill/>
          </a:ln>
        </p:spPr>
      </p:pic>
      <p:sp>
        <p:nvSpPr>
          <p:cNvPr id="536" name="Straight Connector 634"/>
          <p:cNvSpPr/>
          <p:nvPr/>
        </p:nvSpPr>
        <p:spPr>
          <a:xfrm>
            <a:off x="9956520" y="2244240"/>
            <a:ext cx="323280" cy="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Straight Connector 635"/>
          <p:cNvSpPr/>
          <p:nvPr/>
        </p:nvSpPr>
        <p:spPr>
          <a:xfrm flipV="1">
            <a:off x="9947160" y="3220560"/>
            <a:ext cx="291240" cy="4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Straight Connector 636"/>
          <p:cNvSpPr/>
          <p:nvPr/>
        </p:nvSpPr>
        <p:spPr>
          <a:xfrm flipV="1">
            <a:off x="10271160" y="2236320"/>
            <a:ext cx="360" cy="35164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Straight Connector 637"/>
          <p:cNvSpPr/>
          <p:nvPr/>
        </p:nvSpPr>
        <p:spPr>
          <a:xfrm flipH="1" flipV="1">
            <a:off x="10233360" y="3213000"/>
            <a:ext cx="1080" cy="2539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Straight Connector 638"/>
          <p:cNvSpPr/>
          <p:nvPr/>
        </p:nvSpPr>
        <p:spPr>
          <a:xfrm flipV="1">
            <a:off x="9937800" y="4289400"/>
            <a:ext cx="253080" cy="21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Straight Connector 639"/>
          <p:cNvSpPr/>
          <p:nvPr/>
        </p:nvSpPr>
        <p:spPr>
          <a:xfrm flipH="1" flipV="1">
            <a:off x="10190520" y="4292280"/>
            <a:ext cx="1800" cy="14605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Straight Connector 640"/>
          <p:cNvSpPr/>
          <p:nvPr/>
        </p:nvSpPr>
        <p:spPr>
          <a:xfrm flipV="1">
            <a:off x="9907200" y="5363280"/>
            <a:ext cx="249120" cy="28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Straight Connector 641"/>
          <p:cNvSpPr/>
          <p:nvPr/>
        </p:nvSpPr>
        <p:spPr>
          <a:xfrm flipH="1">
            <a:off x="10152720" y="5367240"/>
            <a:ext cx="2520" cy="387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4" name="Picture 642" descr=""/>
          <p:cNvPicPr/>
          <p:nvPr/>
        </p:nvPicPr>
        <p:blipFill>
          <a:blip r:embed="rId3"/>
          <a:stretch/>
        </p:blipFill>
        <p:spPr>
          <a:xfrm>
            <a:off x="10037520" y="5651280"/>
            <a:ext cx="351360" cy="344160"/>
          </a:xfrm>
          <a:prstGeom prst="rect">
            <a:avLst/>
          </a:prstGeom>
          <a:ln w="0">
            <a:noFill/>
          </a:ln>
        </p:spPr>
      </p:pic>
      <p:sp>
        <p:nvSpPr>
          <p:cNvPr id="545" name="Straight Connector 643"/>
          <p:cNvSpPr/>
          <p:nvPr/>
        </p:nvSpPr>
        <p:spPr>
          <a:xfrm flipH="1" flipV="1">
            <a:off x="5527080" y="5990760"/>
            <a:ext cx="20520" cy="1087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Straight Connector 646"/>
          <p:cNvSpPr/>
          <p:nvPr/>
        </p:nvSpPr>
        <p:spPr>
          <a:xfrm flipH="1" flipV="1">
            <a:off x="7936200" y="5979600"/>
            <a:ext cx="20880" cy="116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Straight Connector 649"/>
          <p:cNvSpPr/>
          <p:nvPr/>
        </p:nvSpPr>
        <p:spPr>
          <a:xfrm flipH="1" flipV="1">
            <a:off x="10213200" y="5995800"/>
            <a:ext cx="16560" cy="100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Straight Connector 652"/>
          <p:cNvSpPr/>
          <p:nvPr/>
        </p:nvSpPr>
        <p:spPr>
          <a:xfrm flipV="1">
            <a:off x="2012040" y="1706760"/>
            <a:ext cx="172440" cy="36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TextBox 655"/>
          <p:cNvSpPr/>
          <p:nvPr/>
        </p:nvSpPr>
        <p:spPr>
          <a:xfrm>
            <a:off x="1519920" y="1526040"/>
            <a:ext cx="550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WE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0" name="Oval 324"/>
          <p:cNvSpPr/>
          <p:nvPr/>
        </p:nvSpPr>
        <p:spPr>
          <a:xfrm>
            <a:off x="2670840" y="1680480"/>
            <a:ext cx="94320" cy="9468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Oval 328"/>
          <p:cNvSpPr/>
          <p:nvPr/>
        </p:nvSpPr>
        <p:spPr>
          <a:xfrm>
            <a:off x="2670840" y="1811880"/>
            <a:ext cx="94320" cy="9468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Oval 329"/>
          <p:cNvSpPr/>
          <p:nvPr/>
        </p:nvSpPr>
        <p:spPr>
          <a:xfrm>
            <a:off x="2669760" y="2798640"/>
            <a:ext cx="94320" cy="9468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Oval 330"/>
          <p:cNvSpPr/>
          <p:nvPr/>
        </p:nvSpPr>
        <p:spPr>
          <a:xfrm>
            <a:off x="2669040" y="3723840"/>
            <a:ext cx="94320" cy="9468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TextBox 335"/>
          <p:cNvSpPr/>
          <p:nvPr/>
        </p:nvSpPr>
        <p:spPr>
          <a:xfrm>
            <a:off x="914400" y="5540400"/>
            <a:ext cx="2081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ahoma"/>
                <a:ea typeface="Cambria"/>
              </a:rPr>
              <a:t>Decodificador de endereços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55" name="Straight Arrow Connector 336"/>
          <p:cNvSpPr/>
          <p:nvPr/>
        </p:nvSpPr>
        <p:spPr>
          <a:xfrm flipH="1">
            <a:off x="2549880" y="5298480"/>
            <a:ext cx="241920" cy="36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Straight Arrow Connector 352"/>
          <p:cNvSpPr/>
          <p:nvPr/>
        </p:nvSpPr>
        <p:spPr>
          <a:xfrm flipH="1">
            <a:off x="4826520" y="6037920"/>
            <a:ext cx="277560" cy="19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TextBox 353"/>
          <p:cNvSpPr/>
          <p:nvPr/>
        </p:nvSpPr>
        <p:spPr>
          <a:xfrm>
            <a:off x="3447360" y="6143400"/>
            <a:ext cx="1912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Tahoma"/>
                <a:ea typeface="Cambria"/>
              </a:rPr>
              <a:t>Multiplexador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00580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Memória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304920" y="990720"/>
            <a:ext cx="1142964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2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memória armazena </a:t>
            </a:r>
            <a:r>
              <a:rPr b="1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programas</a:t>
            </a:r>
            <a:r>
              <a:rPr b="0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</a:t>
            </a:r>
            <a:r>
              <a:rPr b="0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1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dados. 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Os programas e os dados são constituídos por </a:t>
            </a:r>
            <a:r>
              <a:rPr b="1" lang="pt-BR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bits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portanto a memória contem apenas 0s e 1s</a:t>
            </a:r>
            <a:r>
              <a:rPr b="0" lang="pt-BR" sz="3200" spc="-1" strike="noStrike">
                <a:solidFill>
                  <a:srgbClr val="1f497d"/>
                </a:solidFill>
                <a:latin typeface="Calibri"/>
                <a:ea typeface="ＭＳ Ｐゴシック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1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bits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são logicamente agrupados em </a:t>
            </a:r>
            <a:r>
              <a:rPr b="1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bytes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(8 bits) ou </a:t>
            </a:r>
            <a:r>
              <a:rPr b="1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palavras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(e.g., 8, 16, 32 bits) e usados para codificar instruções e dados.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Instruções diferentes interpretam os bits de formas diferentes.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1" lang="pt-BR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Espaço de Endereçamento: 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número total de localizações identificáveis da memória.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MIPS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 espaço de endereçamento é de 2</a:t>
            </a:r>
            <a:r>
              <a:rPr b="0" lang="pt-BR" sz="28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32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Endereços de 32-bit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LC-3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 espaço de endereçamento é de 2</a:t>
            </a:r>
            <a:r>
              <a:rPr b="0" lang="pt-BR" sz="28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16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Endereços de 16-bits.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x86-64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o espaço de endereçamento é de (até) 2</a:t>
            </a:r>
            <a:r>
              <a:rPr b="0" lang="pt-BR" sz="2800" spc="-1" strike="noStrike" baseline="30000">
                <a:solidFill>
                  <a:srgbClr val="000000"/>
                </a:solidFill>
                <a:latin typeface="Calibri"/>
                <a:ea typeface="ＭＳ Ｐゴシック"/>
              </a:rPr>
              <a:t>48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Endereços de 48-bit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1" lang="pt-BR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Endereçabilidade:</a:t>
            </a:r>
            <a:r>
              <a:rPr b="0" lang="pt-BR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número de bits armazenados em cada localização da memória.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Algumas memórias são endereçáveis por bytes (</a:t>
            </a:r>
            <a:r>
              <a:rPr b="0" lang="pt-BR" sz="28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byte-endereçável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 Outras são endereçáveis por palavra (</a:t>
            </a:r>
            <a:r>
              <a:rPr b="0" lang="pt-BR" sz="28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palavra-endereçável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</a:t>
            </a:r>
            <a:r>
              <a:rPr b="0" lang="pt-BR" sz="28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As instruções são definidas para operar sobre um byte ou uma palavra.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20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56266DCB-96DD-4BED-BC90-674A5B91F74E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nodeType="clickEffect" fill="hold">
                      <p:stCondLst>
                        <p:cond delay="indefinite"/>
                      </p:stCondLst>
                      <p:childTnLst>
                        <p:par>
                          <p:cTn id="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nodeType="clickEffect" fill="hold">
                      <p:stCondLst>
                        <p:cond delay="indefinite"/>
                      </p:stCondLst>
                      <p:childTnLst>
                        <p:par>
                          <p:cTn id="1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nodeType="clickEffect" fill="hold">
                      <p:stCondLst>
                        <p:cond delay="indefinite"/>
                      </p:stCondLst>
                      <p:childTnLst>
                        <p:par>
                          <p:cTn id="1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nodeType="clickEffect" fill="hold">
                      <p:stCondLst>
                        <p:cond delay="indefinite"/>
                      </p:stCondLst>
                      <p:childTnLst>
                        <p:par>
                          <p:cTn id="1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480400" cy="761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</a:rPr>
              <a:t>Memória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11480400" cy="129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6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Ilustração de uma memória com </a:t>
            </a:r>
            <a:r>
              <a:rPr b="1" lang="pt-BR" sz="3200" spc="-1" strike="noStrike">
                <a:solidFill>
                  <a:srgbClr val="0000ff"/>
                </a:solidFill>
                <a:latin typeface="Calibri"/>
              </a:rPr>
              <a:t>8 localizações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 (endereços) de </a:t>
            </a:r>
            <a:r>
              <a:rPr b="1" lang="pt-BR" sz="3200" spc="-1" strike="noStrike">
                <a:solidFill>
                  <a:srgbClr val="0000ff"/>
                </a:solidFill>
                <a:latin typeface="Calibri"/>
              </a:rPr>
              <a:t>um byte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 cada.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Memória endereçável por byte com 3 bits de endereço.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Valor 6 no endereço 4 e valor 4 no endereço 6.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21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52EE43FB-3658-4349-BFA4-663503713BBD}" type="slidenum">
              <a:rPr b="0" lang="pt-BR" sz="18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grpSp>
        <p:nvGrpSpPr>
          <p:cNvPr id="564" name="Group 7"/>
          <p:cNvGrpSpPr/>
          <p:nvPr/>
        </p:nvGrpSpPr>
        <p:grpSpPr>
          <a:xfrm>
            <a:off x="2552760" y="2328480"/>
            <a:ext cx="3980880" cy="4071960"/>
            <a:chOff x="2552760" y="2328480"/>
            <a:chExt cx="3980880" cy="4071960"/>
          </a:xfrm>
        </p:grpSpPr>
        <p:pic>
          <p:nvPicPr>
            <p:cNvPr id="565" name="Picture 4" descr=""/>
            <p:cNvPicPr/>
            <p:nvPr/>
          </p:nvPicPr>
          <p:blipFill>
            <a:blip r:embed="rId1"/>
            <a:stretch/>
          </p:blipFill>
          <p:spPr>
            <a:xfrm>
              <a:off x="3054240" y="2618280"/>
              <a:ext cx="3479400" cy="3782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6" name="TextBox 5"/>
            <p:cNvSpPr/>
            <p:nvPr/>
          </p:nvSpPr>
          <p:spPr>
            <a:xfrm>
              <a:off x="2552760" y="2362320"/>
              <a:ext cx="12481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</a:rPr>
                <a:t>Endereço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567" name="TextBox 6"/>
            <p:cNvSpPr/>
            <p:nvPr/>
          </p:nvSpPr>
          <p:spPr>
            <a:xfrm>
              <a:off x="4210560" y="2328480"/>
              <a:ext cx="1758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</a:rPr>
                <a:t>Valor do dado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568" name="TextBox 8"/>
          <p:cNvSpPr/>
          <p:nvPr/>
        </p:nvSpPr>
        <p:spPr>
          <a:xfrm>
            <a:off x="7270200" y="3122280"/>
            <a:ext cx="45151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 u="sng">
                <a:solidFill>
                  <a:srgbClr val="ff0000"/>
                </a:solidFill>
                <a:uFillTx/>
                <a:latin typeface="Calibri"/>
              </a:rPr>
              <a:t>Pergunta:</a:t>
            </a: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</a:rPr>
              <a:t>Como fazer uma memória do mesmo tamanho endereçável por bit?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569" name="TextBox 11"/>
          <p:cNvSpPr/>
          <p:nvPr/>
        </p:nvSpPr>
        <p:spPr>
          <a:xfrm>
            <a:off x="7261920" y="4419720"/>
            <a:ext cx="42440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 u="sng">
                <a:solidFill>
                  <a:srgbClr val="0000ff"/>
                </a:solidFill>
                <a:uFillTx/>
                <a:latin typeface="Calibri"/>
              </a:rPr>
              <a:t>Resposta: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ff"/>
                </a:solidFill>
                <a:latin typeface="Calibri"/>
              </a:rPr>
              <a:t>64 localizações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ff"/>
                </a:solidFill>
                <a:latin typeface="Calibri"/>
              </a:rPr>
              <a:t>Cada localização armazena 1 bit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50596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Memória endereçável por palavra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1150596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exemplo abaixo, cada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palavra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de 32 bits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tem um </a:t>
            </a:r>
            <a:r>
              <a:rPr b="1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endereço único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LC-3 trabalha com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palavra de 16-bits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O MIPS trabalha com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palavras de 32 bits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22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AAE592D7-2F39-46BE-B29B-E76734405639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573" name="Group 22"/>
          <p:cNvGrpSpPr/>
          <p:nvPr/>
        </p:nvGrpSpPr>
        <p:grpSpPr>
          <a:xfrm>
            <a:off x="2153160" y="2286000"/>
            <a:ext cx="2965320" cy="3986280"/>
            <a:chOff x="2153160" y="2286000"/>
            <a:chExt cx="2965320" cy="3986280"/>
          </a:xfrm>
        </p:grpSpPr>
        <p:sp>
          <p:nvSpPr>
            <p:cNvPr id="574" name="TextBox 2"/>
            <p:cNvSpPr/>
            <p:nvPr/>
          </p:nvSpPr>
          <p:spPr>
            <a:xfrm>
              <a:off x="3584160" y="581688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75" name="TextBox 10"/>
            <p:cNvSpPr/>
            <p:nvPr/>
          </p:nvSpPr>
          <p:spPr>
            <a:xfrm>
              <a:off x="3584160" y="518112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76" name="TextBox 11"/>
            <p:cNvSpPr/>
            <p:nvPr/>
          </p:nvSpPr>
          <p:spPr>
            <a:xfrm>
              <a:off x="3584160" y="457164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77" name="TextBox 12"/>
            <p:cNvSpPr/>
            <p:nvPr/>
          </p:nvSpPr>
          <p:spPr>
            <a:xfrm>
              <a:off x="3584160" y="396216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78" name="TextBox 26"/>
            <p:cNvSpPr/>
            <p:nvPr/>
          </p:nvSpPr>
          <p:spPr>
            <a:xfrm rot="16200000">
              <a:off x="3938400" y="301824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579" name="TextBox 27"/>
            <p:cNvSpPr/>
            <p:nvPr/>
          </p:nvSpPr>
          <p:spPr>
            <a:xfrm>
              <a:off x="2153160" y="2286000"/>
              <a:ext cx="29059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Endereço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580" name="Rectangle 1"/>
          <p:cNvSpPr/>
          <p:nvPr/>
        </p:nvSpPr>
        <p:spPr>
          <a:xfrm>
            <a:off x="5137200" y="5715000"/>
            <a:ext cx="3123720" cy="609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8 9 A B C D E F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81" name="Rectangle 6"/>
          <p:cNvSpPr/>
          <p:nvPr/>
        </p:nvSpPr>
        <p:spPr>
          <a:xfrm>
            <a:off x="5137200" y="5105520"/>
            <a:ext cx="3123720" cy="609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 2 F 1 F 0 F 7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82" name="Rectangle 7"/>
          <p:cNvSpPr/>
          <p:nvPr/>
        </p:nvSpPr>
        <p:spPr>
          <a:xfrm>
            <a:off x="5137200" y="4503600"/>
            <a:ext cx="3123720" cy="609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 3 C 8 1 7 5 5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83" name="Rectangle 8"/>
          <p:cNvSpPr/>
          <p:nvPr/>
        </p:nvSpPr>
        <p:spPr>
          <a:xfrm>
            <a:off x="5137200" y="3894120"/>
            <a:ext cx="3123720" cy="609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 1 6 1 7 A 1 C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84" name="TextBox 13"/>
          <p:cNvSpPr/>
          <p:nvPr/>
        </p:nvSpPr>
        <p:spPr>
          <a:xfrm>
            <a:off x="8263080" y="3962160"/>
            <a:ext cx="1467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Palavra 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5" name="TextBox 14"/>
          <p:cNvSpPr/>
          <p:nvPr/>
        </p:nvSpPr>
        <p:spPr>
          <a:xfrm>
            <a:off x="8263080" y="4567320"/>
            <a:ext cx="1467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Palavra 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6" name="TextBox 15"/>
          <p:cNvSpPr/>
          <p:nvPr/>
        </p:nvSpPr>
        <p:spPr>
          <a:xfrm>
            <a:off x="8263080" y="5181480"/>
            <a:ext cx="1467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Palavra 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7" name="TextBox 17"/>
          <p:cNvSpPr/>
          <p:nvPr/>
        </p:nvSpPr>
        <p:spPr>
          <a:xfrm>
            <a:off x="8263080" y="5786640"/>
            <a:ext cx="1467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Palavra 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8" name="Straight Connector 5"/>
          <p:cNvSpPr/>
          <p:nvPr/>
        </p:nvSpPr>
        <p:spPr>
          <a:xfrm>
            <a:off x="5128920" y="2707920"/>
            <a:ext cx="1800" cy="1185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Straight Connector 23"/>
          <p:cNvSpPr/>
          <p:nvPr/>
        </p:nvSpPr>
        <p:spPr>
          <a:xfrm>
            <a:off x="8260200" y="2712240"/>
            <a:ext cx="1440" cy="11851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TextBox 24"/>
          <p:cNvSpPr/>
          <p:nvPr/>
        </p:nvSpPr>
        <p:spPr>
          <a:xfrm rot="16200000">
            <a:off x="6152040" y="2954880"/>
            <a:ext cx="97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 .  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91" name="TextBox 25"/>
          <p:cNvSpPr/>
          <p:nvPr/>
        </p:nvSpPr>
        <p:spPr>
          <a:xfrm rot="16200000">
            <a:off x="8133120" y="2954880"/>
            <a:ext cx="97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 .  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592" name="TextBox 28"/>
          <p:cNvSpPr/>
          <p:nvPr/>
        </p:nvSpPr>
        <p:spPr>
          <a:xfrm>
            <a:off x="5334120" y="1828800"/>
            <a:ext cx="26730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Conteúdo armazenado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(Hexadecimal)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/>
          </p:nvPr>
        </p:nvSpPr>
        <p:spPr>
          <a:xfrm>
            <a:off x="265320" y="914400"/>
            <a:ext cx="1166112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Cada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byte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tem um 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endereço único.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MIPS tem instruções que operam com palavra de 32 bits mas com a memória sendo 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endereçável por byte.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Nesse caso, o endereço da palavra é o endereço do primeiro byte.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94" name="Group 9"/>
          <p:cNvGrpSpPr/>
          <p:nvPr/>
        </p:nvGrpSpPr>
        <p:grpSpPr>
          <a:xfrm>
            <a:off x="265320" y="2362320"/>
            <a:ext cx="9464760" cy="4038120"/>
            <a:chOff x="265320" y="2362320"/>
            <a:chExt cx="9464760" cy="4038120"/>
          </a:xfrm>
        </p:grpSpPr>
        <p:grpSp>
          <p:nvGrpSpPr>
            <p:cNvPr id="595" name="Group 4"/>
            <p:cNvGrpSpPr/>
            <p:nvPr/>
          </p:nvGrpSpPr>
          <p:grpSpPr>
            <a:xfrm>
              <a:off x="5105160" y="2362320"/>
              <a:ext cx="4624920" cy="4038120"/>
              <a:chOff x="5105160" y="2362320"/>
              <a:chExt cx="4624920" cy="4038120"/>
            </a:xfrm>
          </p:grpSpPr>
          <p:sp>
            <p:nvSpPr>
              <p:cNvPr id="596" name="TextBox 13"/>
              <p:cNvSpPr/>
              <p:nvPr/>
            </p:nvSpPr>
            <p:spPr>
              <a:xfrm>
                <a:off x="8262720" y="4038480"/>
                <a:ext cx="14673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Palavra 3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597" name="TextBox 14"/>
              <p:cNvSpPr/>
              <p:nvPr/>
            </p:nvSpPr>
            <p:spPr>
              <a:xfrm>
                <a:off x="8262720" y="4643640"/>
                <a:ext cx="14673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Palavra 2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598" name="TextBox 15"/>
              <p:cNvSpPr/>
              <p:nvPr/>
            </p:nvSpPr>
            <p:spPr>
              <a:xfrm>
                <a:off x="8262720" y="5257800"/>
                <a:ext cx="14673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Palavra 1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599" name="TextBox 17"/>
              <p:cNvSpPr/>
              <p:nvPr/>
            </p:nvSpPr>
            <p:spPr>
              <a:xfrm>
                <a:off x="8262720" y="5862960"/>
                <a:ext cx="14673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Palavra 0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00" name="Straight Connector 5"/>
              <p:cNvSpPr/>
              <p:nvPr/>
            </p:nvSpPr>
            <p:spPr>
              <a:xfrm>
                <a:off x="5105160" y="2784600"/>
                <a:ext cx="1800" cy="11851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Straight Connector 23"/>
              <p:cNvSpPr/>
              <p:nvPr/>
            </p:nvSpPr>
            <p:spPr>
              <a:xfrm>
                <a:off x="8236080" y="2784600"/>
                <a:ext cx="1080" cy="1185120"/>
              </a:xfrm>
              <a:prstGeom prst="line">
                <a:avLst/>
              </a:prstGeom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TextBox 24"/>
              <p:cNvSpPr/>
              <p:nvPr/>
            </p:nvSpPr>
            <p:spPr>
              <a:xfrm rot="16200000">
                <a:off x="6152040" y="3031200"/>
                <a:ext cx="97020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3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.  .  .</a:t>
                </a:r>
                <a:endParaRPr b="0" lang="pt-BR" sz="3200" spc="-1" strike="noStrike">
                  <a:latin typeface="Arial"/>
                </a:endParaRPr>
              </a:p>
            </p:txBody>
          </p:sp>
          <p:sp>
            <p:nvSpPr>
              <p:cNvPr id="603" name="TextBox 25"/>
              <p:cNvSpPr/>
              <p:nvPr/>
            </p:nvSpPr>
            <p:spPr>
              <a:xfrm rot="16200000">
                <a:off x="8133120" y="3031200"/>
                <a:ext cx="97020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32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.  .  .</a:t>
                </a:r>
                <a:endParaRPr b="0" lang="pt-BR" sz="3200" spc="-1" strike="noStrike">
                  <a:latin typeface="Arial"/>
                </a:endParaRPr>
              </a:p>
            </p:txBody>
          </p:sp>
          <p:sp>
            <p:nvSpPr>
              <p:cNvPr id="604" name="TextBox 28"/>
              <p:cNvSpPr/>
              <p:nvPr/>
            </p:nvSpPr>
            <p:spPr>
              <a:xfrm>
                <a:off x="6278040" y="2362320"/>
                <a:ext cx="9324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Data</a:t>
                </a:r>
                <a:endParaRPr b="0" lang="pt-BR" sz="2800" spc="-1" strike="noStrike">
                  <a:latin typeface="Arial"/>
                </a:endParaRPr>
              </a:p>
            </p:txBody>
          </p:sp>
          <p:grpSp>
            <p:nvGrpSpPr>
              <p:cNvPr id="605" name="Group 3"/>
              <p:cNvGrpSpPr/>
              <p:nvPr/>
            </p:nvGrpSpPr>
            <p:grpSpPr>
              <a:xfrm>
                <a:off x="5105520" y="5791320"/>
                <a:ext cx="3136680" cy="609120"/>
                <a:chOff x="5105520" y="5791320"/>
                <a:chExt cx="3136680" cy="609120"/>
              </a:xfrm>
            </p:grpSpPr>
            <p:sp>
              <p:nvSpPr>
                <p:cNvPr id="606" name="Rectangle 29"/>
                <p:cNvSpPr/>
                <p:nvPr/>
              </p:nvSpPr>
              <p:spPr>
                <a:xfrm>
                  <a:off x="5105520" y="57913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8 9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07" name="Rectangle 30"/>
                <p:cNvSpPr/>
                <p:nvPr/>
              </p:nvSpPr>
              <p:spPr>
                <a:xfrm>
                  <a:off x="5892840" y="57913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 B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08" name="Rectangle 31"/>
                <p:cNvSpPr/>
                <p:nvPr/>
              </p:nvSpPr>
              <p:spPr>
                <a:xfrm>
                  <a:off x="6673680" y="57913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C D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09" name="Rectangle 32"/>
                <p:cNvSpPr/>
                <p:nvPr/>
              </p:nvSpPr>
              <p:spPr>
                <a:xfrm>
                  <a:off x="7461360" y="57913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E F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</p:grpSp>
          <p:grpSp>
            <p:nvGrpSpPr>
              <p:cNvPr id="610" name="Group 37"/>
              <p:cNvGrpSpPr/>
              <p:nvPr/>
            </p:nvGrpSpPr>
            <p:grpSpPr>
              <a:xfrm>
                <a:off x="5105520" y="5181480"/>
                <a:ext cx="3136680" cy="609120"/>
                <a:chOff x="5105520" y="5181480"/>
                <a:chExt cx="3136680" cy="609120"/>
              </a:xfrm>
            </p:grpSpPr>
            <p:sp>
              <p:nvSpPr>
                <p:cNvPr id="611" name="Rectangle 38"/>
                <p:cNvSpPr/>
                <p:nvPr/>
              </p:nvSpPr>
              <p:spPr>
                <a:xfrm>
                  <a:off x="5105520" y="518148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F 2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2" name="Rectangle 39"/>
                <p:cNvSpPr/>
                <p:nvPr/>
              </p:nvSpPr>
              <p:spPr>
                <a:xfrm>
                  <a:off x="5892840" y="518148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F 1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3" name="Rectangle 40"/>
                <p:cNvSpPr/>
                <p:nvPr/>
              </p:nvSpPr>
              <p:spPr>
                <a:xfrm>
                  <a:off x="6673680" y="518148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F 0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4" name="Rectangle 41"/>
                <p:cNvSpPr/>
                <p:nvPr/>
              </p:nvSpPr>
              <p:spPr>
                <a:xfrm>
                  <a:off x="7461360" y="518148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F 7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</p:grpSp>
          <p:grpSp>
            <p:nvGrpSpPr>
              <p:cNvPr id="615" name="Group 42"/>
              <p:cNvGrpSpPr/>
              <p:nvPr/>
            </p:nvGrpSpPr>
            <p:grpSpPr>
              <a:xfrm>
                <a:off x="5105520" y="4572000"/>
                <a:ext cx="3136680" cy="609120"/>
                <a:chOff x="5105520" y="4572000"/>
                <a:chExt cx="3136680" cy="609120"/>
              </a:xfrm>
            </p:grpSpPr>
            <p:sp>
              <p:nvSpPr>
                <p:cNvPr id="616" name="Rectangle 43"/>
                <p:cNvSpPr/>
                <p:nvPr/>
              </p:nvSpPr>
              <p:spPr>
                <a:xfrm>
                  <a:off x="5105520" y="457200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1 3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7" name="Rectangle 44"/>
                <p:cNvSpPr/>
                <p:nvPr/>
              </p:nvSpPr>
              <p:spPr>
                <a:xfrm>
                  <a:off x="5892840" y="457200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C 8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8" name="Rectangle 45"/>
                <p:cNvSpPr/>
                <p:nvPr/>
              </p:nvSpPr>
              <p:spPr>
                <a:xfrm>
                  <a:off x="6673680" y="457200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1 7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19" name="Rectangle 46"/>
                <p:cNvSpPr/>
                <p:nvPr/>
              </p:nvSpPr>
              <p:spPr>
                <a:xfrm>
                  <a:off x="7461360" y="457200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5 5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</p:grpSp>
          <p:grpSp>
            <p:nvGrpSpPr>
              <p:cNvPr id="620" name="Group 47"/>
              <p:cNvGrpSpPr/>
              <p:nvPr/>
            </p:nvGrpSpPr>
            <p:grpSpPr>
              <a:xfrm>
                <a:off x="5105520" y="3962520"/>
                <a:ext cx="3136680" cy="609120"/>
                <a:chOff x="5105520" y="3962520"/>
                <a:chExt cx="3136680" cy="609120"/>
              </a:xfrm>
            </p:grpSpPr>
            <p:sp>
              <p:nvSpPr>
                <p:cNvPr id="621" name="Rectangle 48"/>
                <p:cNvSpPr/>
                <p:nvPr/>
              </p:nvSpPr>
              <p:spPr>
                <a:xfrm>
                  <a:off x="5105520" y="39625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D 1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22" name="Rectangle 49"/>
                <p:cNvSpPr/>
                <p:nvPr/>
              </p:nvSpPr>
              <p:spPr>
                <a:xfrm>
                  <a:off x="5892840" y="39625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6 1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23" name="Rectangle 50"/>
                <p:cNvSpPr/>
                <p:nvPr/>
              </p:nvSpPr>
              <p:spPr>
                <a:xfrm>
                  <a:off x="6673680" y="39625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7 A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  <p:sp>
              <p:nvSpPr>
                <p:cNvPr id="624" name="Rectangle 51"/>
                <p:cNvSpPr/>
                <p:nvPr/>
              </p:nvSpPr>
              <p:spPr>
                <a:xfrm>
                  <a:off x="7461360" y="3962520"/>
                  <a:ext cx="780840" cy="60912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2400" spc="-1" strike="noStrike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1 C</a:t>
                  </a:r>
                  <a:endParaRPr b="0" lang="pt-BR" sz="24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625" name="TextBox 53"/>
            <p:cNvSpPr/>
            <p:nvPr/>
          </p:nvSpPr>
          <p:spPr>
            <a:xfrm>
              <a:off x="265320" y="3708000"/>
              <a:ext cx="31525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432ff"/>
                  </a:solidFill>
                  <a:latin typeface="Arial"/>
                  <a:ea typeface="ＭＳ Ｐゴシック"/>
                </a:rPr>
                <a:t>Memória</a:t>
              </a:r>
              <a:r>
                <a:rPr b="0" lang="en-US" sz="2800" spc="-1" strike="noStrike">
                  <a:solidFill>
                    <a:srgbClr val="0432ff"/>
                  </a:solidFill>
                  <a:latin typeface="Arial"/>
                  <a:ea typeface="ＭＳ Ｐゴシック"/>
                </a:rPr>
                <a:t> do MIPS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626" name="PlaceHolder 2"/>
          <p:cNvSpPr>
            <a:spLocks noGrp="1"/>
          </p:cNvSpPr>
          <p:nvPr>
            <p:ph type="title"/>
          </p:nvPr>
        </p:nvSpPr>
        <p:spPr>
          <a:xfrm>
            <a:off x="265320" y="0"/>
            <a:ext cx="1154556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Memória endereçável por byte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sldNum" idx="23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75DBAB66-6EFA-4740-8458-69B3CE42E436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628" name="Group 22"/>
          <p:cNvGrpSpPr/>
          <p:nvPr/>
        </p:nvGrpSpPr>
        <p:grpSpPr>
          <a:xfrm>
            <a:off x="2265120" y="2362320"/>
            <a:ext cx="2904480" cy="3986280"/>
            <a:chOff x="2265120" y="2362320"/>
            <a:chExt cx="2904480" cy="3986280"/>
          </a:xfrm>
        </p:grpSpPr>
        <p:sp>
          <p:nvSpPr>
            <p:cNvPr id="629" name="TextBox 2"/>
            <p:cNvSpPr/>
            <p:nvPr/>
          </p:nvSpPr>
          <p:spPr>
            <a:xfrm>
              <a:off x="3546000" y="589320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0" name="TextBox 10"/>
            <p:cNvSpPr/>
            <p:nvPr/>
          </p:nvSpPr>
          <p:spPr>
            <a:xfrm>
              <a:off x="3546000" y="525744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1" name="TextBox 11"/>
            <p:cNvSpPr/>
            <p:nvPr/>
          </p:nvSpPr>
          <p:spPr>
            <a:xfrm>
              <a:off x="3546000" y="4647960"/>
              <a:ext cx="15343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2" name="TextBox 12"/>
            <p:cNvSpPr/>
            <p:nvPr/>
          </p:nvSpPr>
          <p:spPr>
            <a:xfrm>
              <a:off x="3584880" y="4038480"/>
              <a:ext cx="15847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0000000C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3" name="TextBox 26"/>
            <p:cNvSpPr/>
            <p:nvPr/>
          </p:nvSpPr>
          <p:spPr>
            <a:xfrm rot="16200000">
              <a:off x="3841920" y="302184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634" name="TextBox 27"/>
            <p:cNvSpPr/>
            <p:nvPr/>
          </p:nvSpPr>
          <p:spPr>
            <a:xfrm>
              <a:off x="2265120" y="2362320"/>
              <a:ext cx="28396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Endereço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35" name="Rounded Rectangle 52"/>
          <p:cNvSpPr/>
          <p:nvPr/>
        </p:nvSpPr>
        <p:spPr>
          <a:xfrm>
            <a:off x="5105520" y="5781600"/>
            <a:ext cx="3123720" cy="6188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4f81bd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0000"/>
                </a:solidFill>
                <a:latin typeface="Tahoma"/>
              </a:rPr>
              <a:t>Como esses 4 bytes são ordenados?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6" name="TextBox 1"/>
          <p:cNvSpPr/>
          <p:nvPr/>
        </p:nvSpPr>
        <p:spPr>
          <a:xfrm>
            <a:off x="3802680" y="6470640"/>
            <a:ext cx="629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Qual desses 4 bytes é o mais ou menos significativo?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nodeType="clickEffect" fill="hold">
                      <p:stCondLst>
                        <p:cond delay="indefinite"/>
                      </p:stCondLst>
                      <p:childTnLst>
                        <p:par>
                          <p:cTn id="1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4296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Ordenação de bytes: Big Endian vs. Little Endian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1134360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ordenação dos bytes é irrelevante para instruções que operam com números, mas é relevante para instruções que operam com outros tipos de dados.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Há duas formas de ordenação de bytes importantes, cujos nomes são inspirados no livro As Viagens de Gulliver escrito por Jonathan Swift (1726).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Big Endians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quebravam ovos cozidos pelo lado maior do ovo.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Little Endians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quebravam ovos pelo lado menor dos ovos.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sldNum" idx="24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4A1B8571-59C4-405C-A1EE-5341F9C938C1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pic>
        <p:nvPicPr>
          <p:cNvPr id="640" name="Picture 52" descr=""/>
          <p:cNvPicPr/>
          <p:nvPr/>
        </p:nvPicPr>
        <p:blipFill>
          <a:blip r:embed="rId1"/>
          <a:stretch/>
        </p:blipFill>
        <p:spPr>
          <a:xfrm>
            <a:off x="3733920" y="2971800"/>
            <a:ext cx="6881400" cy="3441240"/>
          </a:xfrm>
          <a:prstGeom prst="rect">
            <a:avLst/>
          </a:prstGeom>
          <a:ln w="0">
            <a:noFill/>
          </a:ln>
        </p:spPr>
      </p:pic>
      <p:pic>
        <p:nvPicPr>
          <p:cNvPr id="641" name="Picture 6" descr=""/>
          <p:cNvPicPr/>
          <p:nvPr/>
        </p:nvPicPr>
        <p:blipFill>
          <a:blip r:embed="rId2"/>
          <a:stretch/>
        </p:blipFill>
        <p:spPr>
          <a:xfrm>
            <a:off x="330120" y="3830760"/>
            <a:ext cx="2590560" cy="1723680"/>
          </a:xfrm>
          <a:prstGeom prst="rect">
            <a:avLst/>
          </a:prstGeom>
          <a:ln w="0">
            <a:noFill/>
          </a:ln>
        </p:spPr>
      </p:pic>
      <p:sp>
        <p:nvSpPr>
          <p:cNvPr id="642" name="TextBox 1"/>
          <p:cNvSpPr/>
          <p:nvPr/>
        </p:nvSpPr>
        <p:spPr>
          <a:xfrm>
            <a:off x="3041640" y="21402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nodeType="clickEffect" fill="hold">
                      <p:stCondLst>
                        <p:cond delay="indefinite"/>
                      </p:stCondLst>
                      <p:childTnLst>
                        <p:par>
                          <p:cTn id="19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nodeType="clickEffect" fill="hold">
                      <p:stCondLst>
                        <p:cond delay="indefinite"/>
                      </p:stCondLst>
                      <p:childTnLst>
                        <p:par>
                          <p:cTn id="2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313200" y="0"/>
            <a:ext cx="1004976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Big Endian vs. Little Endian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sldNum" idx="25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86CB6ED2-6442-4B05-94C4-A3956D81AFCD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645" name="Group 22"/>
          <p:cNvGrpSpPr/>
          <p:nvPr/>
        </p:nvGrpSpPr>
        <p:grpSpPr>
          <a:xfrm>
            <a:off x="5182920" y="1523880"/>
            <a:ext cx="1821600" cy="4443840"/>
            <a:chOff x="5182920" y="1523880"/>
            <a:chExt cx="1821600" cy="4443840"/>
          </a:xfrm>
        </p:grpSpPr>
        <p:sp>
          <p:nvSpPr>
            <p:cNvPr id="646" name="TextBox 2"/>
            <p:cNvSpPr/>
            <p:nvPr/>
          </p:nvSpPr>
          <p:spPr>
            <a:xfrm>
              <a:off x="5908680" y="551232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47" name="TextBox 10"/>
            <p:cNvSpPr/>
            <p:nvPr/>
          </p:nvSpPr>
          <p:spPr>
            <a:xfrm>
              <a:off x="5908680" y="487656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48" name="TextBox 11"/>
            <p:cNvSpPr/>
            <p:nvPr/>
          </p:nvSpPr>
          <p:spPr>
            <a:xfrm>
              <a:off x="5908680" y="426672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49" name="TextBox 12"/>
            <p:cNvSpPr/>
            <p:nvPr/>
          </p:nvSpPr>
          <p:spPr>
            <a:xfrm>
              <a:off x="5909400" y="3657240"/>
              <a:ext cx="4006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50" name="TextBox 26"/>
            <p:cNvSpPr/>
            <p:nvPr/>
          </p:nvSpPr>
          <p:spPr>
            <a:xfrm rot="16200000">
              <a:off x="5442120" y="264060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651" name="TextBox 27"/>
            <p:cNvSpPr/>
            <p:nvPr/>
          </p:nvSpPr>
          <p:spPr>
            <a:xfrm>
              <a:off x="5182920" y="1523880"/>
              <a:ext cx="1821600" cy="13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Endereço da palavra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652" name="Group 4"/>
          <p:cNvGrpSpPr/>
          <p:nvPr/>
        </p:nvGrpSpPr>
        <p:grpSpPr>
          <a:xfrm>
            <a:off x="6845040" y="1600200"/>
            <a:ext cx="3137040" cy="4419000"/>
            <a:chOff x="6845040" y="1600200"/>
            <a:chExt cx="3137040" cy="4419000"/>
          </a:xfrm>
        </p:grpSpPr>
        <p:sp>
          <p:nvSpPr>
            <p:cNvPr id="653" name="Straight Connector 5"/>
            <p:cNvSpPr/>
            <p:nvPr/>
          </p:nvSpPr>
          <p:spPr>
            <a:xfrm>
              <a:off x="6845040" y="2403720"/>
              <a:ext cx="180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Straight Connector 23"/>
            <p:cNvSpPr/>
            <p:nvPr/>
          </p:nvSpPr>
          <p:spPr>
            <a:xfrm>
              <a:off x="9975960" y="2403720"/>
              <a:ext cx="144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TextBox 24"/>
            <p:cNvSpPr/>
            <p:nvPr/>
          </p:nvSpPr>
          <p:spPr>
            <a:xfrm rot="16200000">
              <a:off x="7891920" y="265032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656" name="TextBox 28"/>
            <p:cNvSpPr/>
            <p:nvPr/>
          </p:nvSpPr>
          <p:spPr>
            <a:xfrm>
              <a:off x="6886440" y="1600200"/>
              <a:ext cx="303876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Bytes Armazenados</a:t>
              </a:r>
              <a:endParaRPr b="0" lang="pt-BR" sz="2800" spc="-1" strike="noStrike">
                <a:latin typeface="Arial"/>
              </a:endParaRPr>
            </a:p>
          </p:txBody>
        </p:sp>
        <p:grpSp>
          <p:nvGrpSpPr>
            <p:cNvPr id="657" name="Group 3"/>
            <p:cNvGrpSpPr/>
            <p:nvPr/>
          </p:nvGrpSpPr>
          <p:grpSpPr>
            <a:xfrm>
              <a:off x="6845400" y="5410080"/>
              <a:ext cx="3136680" cy="609120"/>
              <a:chOff x="6845400" y="5410080"/>
              <a:chExt cx="3136680" cy="609120"/>
            </a:xfrm>
          </p:grpSpPr>
          <p:sp>
            <p:nvSpPr>
              <p:cNvPr id="658" name="Rectangle 29"/>
              <p:cNvSpPr/>
              <p:nvPr/>
            </p:nvSpPr>
            <p:spPr>
              <a:xfrm>
                <a:off x="68454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3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59" name="Rectangle 30"/>
              <p:cNvSpPr/>
              <p:nvPr/>
            </p:nvSpPr>
            <p:spPr>
              <a:xfrm>
                <a:off x="76327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2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0" name="Rectangle 31"/>
              <p:cNvSpPr/>
              <p:nvPr/>
            </p:nvSpPr>
            <p:spPr>
              <a:xfrm>
                <a:off x="84139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1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1" name="Rectangle 32"/>
              <p:cNvSpPr/>
              <p:nvPr/>
            </p:nvSpPr>
            <p:spPr>
              <a:xfrm>
                <a:off x="920124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0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62" name="Group 37"/>
            <p:cNvGrpSpPr/>
            <p:nvPr/>
          </p:nvGrpSpPr>
          <p:grpSpPr>
            <a:xfrm>
              <a:off x="6845400" y="4800600"/>
              <a:ext cx="3136680" cy="609120"/>
              <a:chOff x="6845400" y="4800600"/>
              <a:chExt cx="3136680" cy="609120"/>
            </a:xfrm>
          </p:grpSpPr>
          <p:sp>
            <p:nvSpPr>
              <p:cNvPr id="663" name="Rectangle 38"/>
              <p:cNvSpPr/>
              <p:nvPr/>
            </p:nvSpPr>
            <p:spPr>
              <a:xfrm>
                <a:off x="68454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7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4" name="Rectangle 39"/>
              <p:cNvSpPr/>
              <p:nvPr/>
            </p:nvSpPr>
            <p:spPr>
              <a:xfrm>
                <a:off x="76327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6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5" name="Rectangle 40"/>
              <p:cNvSpPr/>
              <p:nvPr/>
            </p:nvSpPr>
            <p:spPr>
              <a:xfrm>
                <a:off x="84139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5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6" name="Rectangle 41"/>
              <p:cNvSpPr/>
              <p:nvPr/>
            </p:nvSpPr>
            <p:spPr>
              <a:xfrm>
                <a:off x="920124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4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67" name="Group 42"/>
            <p:cNvGrpSpPr/>
            <p:nvPr/>
          </p:nvGrpSpPr>
          <p:grpSpPr>
            <a:xfrm>
              <a:off x="6845400" y="4191120"/>
              <a:ext cx="3136680" cy="609120"/>
              <a:chOff x="6845400" y="4191120"/>
              <a:chExt cx="3136680" cy="609120"/>
            </a:xfrm>
          </p:grpSpPr>
          <p:sp>
            <p:nvSpPr>
              <p:cNvPr id="668" name="Rectangle 43"/>
              <p:cNvSpPr/>
              <p:nvPr/>
            </p:nvSpPr>
            <p:spPr>
              <a:xfrm>
                <a:off x="68454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B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69" name="Rectangle 44"/>
              <p:cNvSpPr/>
              <p:nvPr/>
            </p:nvSpPr>
            <p:spPr>
              <a:xfrm>
                <a:off x="76327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70" name="Rectangle 45"/>
              <p:cNvSpPr/>
              <p:nvPr/>
            </p:nvSpPr>
            <p:spPr>
              <a:xfrm>
                <a:off x="84139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9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71" name="Rectangle 46"/>
              <p:cNvSpPr/>
              <p:nvPr/>
            </p:nvSpPr>
            <p:spPr>
              <a:xfrm>
                <a:off x="920124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8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72" name="Group 47"/>
            <p:cNvGrpSpPr/>
            <p:nvPr/>
          </p:nvGrpSpPr>
          <p:grpSpPr>
            <a:xfrm>
              <a:off x="6845400" y="3581280"/>
              <a:ext cx="3136680" cy="609120"/>
              <a:chOff x="6845400" y="3581280"/>
              <a:chExt cx="3136680" cy="609120"/>
            </a:xfrm>
          </p:grpSpPr>
          <p:sp>
            <p:nvSpPr>
              <p:cNvPr id="673" name="Rectangle 48"/>
              <p:cNvSpPr/>
              <p:nvPr/>
            </p:nvSpPr>
            <p:spPr>
              <a:xfrm>
                <a:off x="68454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F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74" name="Rectangle 49"/>
              <p:cNvSpPr/>
              <p:nvPr/>
            </p:nvSpPr>
            <p:spPr>
              <a:xfrm>
                <a:off x="76327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E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75" name="Rectangle 50"/>
              <p:cNvSpPr/>
              <p:nvPr/>
            </p:nvSpPr>
            <p:spPr>
              <a:xfrm>
                <a:off x="84139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D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76" name="Rectangle 51"/>
              <p:cNvSpPr/>
              <p:nvPr/>
            </p:nvSpPr>
            <p:spPr>
              <a:xfrm>
                <a:off x="920124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C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</p:grpSp>
      <p:grpSp>
        <p:nvGrpSpPr>
          <p:cNvPr id="677" name="Group 52"/>
          <p:cNvGrpSpPr/>
          <p:nvPr/>
        </p:nvGrpSpPr>
        <p:grpSpPr>
          <a:xfrm>
            <a:off x="2197080" y="1600200"/>
            <a:ext cx="3136680" cy="4419000"/>
            <a:chOff x="2197080" y="1600200"/>
            <a:chExt cx="3136680" cy="4419000"/>
          </a:xfrm>
        </p:grpSpPr>
        <p:sp>
          <p:nvSpPr>
            <p:cNvPr id="678" name="Straight Connector 53"/>
            <p:cNvSpPr/>
            <p:nvPr/>
          </p:nvSpPr>
          <p:spPr>
            <a:xfrm>
              <a:off x="2197080" y="2403720"/>
              <a:ext cx="180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Straight Connector 54"/>
            <p:cNvSpPr/>
            <p:nvPr/>
          </p:nvSpPr>
          <p:spPr>
            <a:xfrm>
              <a:off x="5328000" y="2403720"/>
              <a:ext cx="144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TextBox 55"/>
            <p:cNvSpPr/>
            <p:nvPr/>
          </p:nvSpPr>
          <p:spPr>
            <a:xfrm rot="16200000">
              <a:off x="3243960" y="265032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681" name="TextBox 56"/>
            <p:cNvSpPr/>
            <p:nvPr/>
          </p:nvSpPr>
          <p:spPr>
            <a:xfrm>
              <a:off x="2239200" y="1600200"/>
              <a:ext cx="304848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Bytes Armazenados</a:t>
              </a:r>
              <a:endParaRPr b="0" lang="pt-BR" sz="2800" spc="-1" strike="noStrike">
                <a:latin typeface="Arial"/>
              </a:endParaRPr>
            </a:p>
          </p:txBody>
        </p:sp>
        <p:grpSp>
          <p:nvGrpSpPr>
            <p:cNvPr id="682" name="Group 57"/>
            <p:cNvGrpSpPr/>
            <p:nvPr/>
          </p:nvGrpSpPr>
          <p:grpSpPr>
            <a:xfrm>
              <a:off x="2197080" y="5410080"/>
              <a:ext cx="3136680" cy="609120"/>
              <a:chOff x="2197080" y="5410080"/>
              <a:chExt cx="3136680" cy="609120"/>
            </a:xfrm>
          </p:grpSpPr>
          <p:sp>
            <p:nvSpPr>
              <p:cNvPr id="683" name="Rectangle 73"/>
              <p:cNvSpPr/>
              <p:nvPr/>
            </p:nvSpPr>
            <p:spPr>
              <a:xfrm>
                <a:off x="219708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0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84" name="Rectangle 74"/>
              <p:cNvSpPr/>
              <p:nvPr/>
            </p:nvSpPr>
            <p:spPr>
              <a:xfrm>
                <a:off x="29844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1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85" name="Rectangle 75"/>
              <p:cNvSpPr/>
              <p:nvPr/>
            </p:nvSpPr>
            <p:spPr>
              <a:xfrm>
                <a:off x="37656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2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86" name="Rectangle 76"/>
              <p:cNvSpPr/>
              <p:nvPr/>
            </p:nvSpPr>
            <p:spPr>
              <a:xfrm>
                <a:off x="45529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3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87" name="Group 58"/>
            <p:cNvGrpSpPr/>
            <p:nvPr/>
          </p:nvGrpSpPr>
          <p:grpSpPr>
            <a:xfrm>
              <a:off x="2197080" y="4800600"/>
              <a:ext cx="3136680" cy="609120"/>
              <a:chOff x="2197080" y="4800600"/>
              <a:chExt cx="3136680" cy="609120"/>
            </a:xfrm>
          </p:grpSpPr>
          <p:sp>
            <p:nvSpPr>
              <p:cNvPr id="688" name="Rectangle 69"/>
              <p:cNvSpPr/>
              <p:nvPr/>
            </p:nvSpPr>
            <p:spPr>
              <a:xfrm>
                <a:off x="219708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4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89" name="Rectangle 70"/>
              <p:cNvSpPr/>
              <p:nvPr/>
            </p:nvSpPr>
            <p:spPr>
              <a:xfrm>
                <a:off x="29844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5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0" name="Rectangle 71"/>
              <p:cNvSpPr/>
              <p:nvPr/>
            </p:nvSpPr>
            <p:spPr>
              <a:xfrm>
                <a:off x="37656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6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1" name="Rectangle 72"/>
              <p:cNvSpPr/>
              <p:nvPr/>
            </p:nvSpPr>
            <p:spPr>
              <a:xfrm>
                <a:off x="45529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7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92" name="Group 59"/>
            <p:cNvGrpSpPr/>
            <p:nvPr/>
          </p:nvGrpSpPr>
          <p:grpSpPr>
            <a:xfrm>
              <a:off x="2197080" y="4191120"/>
              <a:ext cx="3136680" cy="609120"/>
              <a:chOff x="2197080" y="4191120"/>
              <a:chExt cx="3136680" cy="609120"/>
            </a:xfrm>
          </p:grpSpPr>
          <p:sp>
            <p:nvSpPr>
              <p:cNvPr id="693" name="Rectangle 65"/>
              <p:cNvSpPr/>
              <p:nvPr/>
            </p:nvSpPr>
            <p:spPr>
              <a:xfrm>
                <a:off x="219708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8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4" name="Rectangle 66"/>
              <p:cNvSpPr/>
              <p:nvPr/>
            </p:nvSpPr>
            <p:spPr>
              <a:xfrm>
                <a:off x="29844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9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5" name="Rectangle 67"/>
              <p:cNvSpPr/>
              <p:nvPr/>
            </p:nvSpPr>
            <p:spPr>
              <a:xfrm>
                <a:off x="37656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6" name="Rectangle 68"/>
              <p:cNvSpPr/>
              <p:nvPr/>
            </p:nvSpPr>
            <p:spPr>
              <a:xfrm>
                <a:off x="45529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B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697" name="Group 60"/>
            <p:cNvGrpSpPr/>
            <p:nvPr/>
          </p:nvGrpSpPr>
          <p:grpSpPr>
            <a:xfrm>
              <a:off x="2197080" y="3581280"/>
              <a:ext cx="3136680" cy="609120"/>
              <a:chOff x="2197080" y="3581280"/>
              <a:chExt cx="3136680" cy="609120"/>
            </a:xfrm>
          </p:grpSpPr>
          <p:sp>
            <p:nvSpPr>
              <p:cNvPr id="698" name="Rectangle 61"/>
              <p:cNvSpPr/>
              <p:nvPr/>
            </p:nvSpPr>
            <p:spPr>
              <a:xfrm>
                <a:off x="219708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C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699" name="Rectangle 62"/>
              <p:cNvSpPr/>
              <p:nvPr/>
            </p:nvSpPr>
            <p:spPr>
              <a:xfrm>
                <a:off x="29844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D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00" name="Rectangle 63"/>
              <p:cNvSpPr/>
              <p:nvPr/>
            </p:nvSpPr>
            <p:spPr>
              <a:xfrm>
                <a:off x="37656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E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01" name="Rectangle 64"/>
              <p:cNvSpPr/>
              <p:nvPr/>
            </p:nvSpPr>
            <p:spPr>
              <a:xfrm>
                <a:off x="45529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F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</p:grpSp>
      <p:sp>
        <p:nvSpPr>
          <p:cNvPr id="702" name="TextBox 77"/>
          <p:cNvSpPr/>
          <p:nvPr/>
        </p:nvSpPr>
        <p:spPr>
          <a:xfrm>
            <a:off x="2197080" y="914400"/>
            <a:ext cx="313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Big Endian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03" name="TextBox 78"/>
          <p:cNvSpPr/>
          <p:nvPr/>
        </p:nvSpPr>
        <p:spPr>
          <a:xfrm>
            <a:off x="6858000" y="914400"/>
            <a:ext cx="313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Little Endian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04" name="TextBox 82"/>
          <p:cNvSpPr/>
          <p:nvPr/>
        </p:nvSpPr>
        <p:spPr>
          <a:xfrm>
            <a:off x="6743880" y="6019920"/>
            <a:ext cx="952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MSB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05" name="TextBox 83"/>
          <p:cNvSpPr/>
          <p:nvPr/>
        </p:nvSpPr>
        <p:spPr>
          <a:xfrm>
            <a:off x="9105840" y="6019920"/>
            <a:ext cx="952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LSB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06" name="TextBox 79"/>
          <p:cNvSpPr/>
          <p:nvPr/>
        </p:nvSpPr>
        <p:spPr>
          <a:xfrm>
            <a:off x="1600200" y="6019920"/>
            <a:ext cx="19299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MSB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(Most significant Byte)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07" name="TextBox 80"/>
          <p:cNvSpPr/>
          <p:nvPr/>
        </p:nvSpPr>
        <p:spPr>
          <a:xfrm>
            <a:off x="3962520" y="6019920"/>
            <a:ext cx="205704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LSB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(Least Significant Byte)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708" name="Picture 1" descr=""/>
          <p:cNvPicPr/>
          <p:nvPr/>
        </p:nvPicPr>
        <p:blipFill>
          <a:blip r:embed="rId1"/>
          <a:stretch/>
        </p:blipFill>
        <p:spPr>
          <a:xfrm>
            <a:off x="4241160" y="2727000"/>
            <a:ext cx="1046520" cy="773280"/>
          </a:xfrm>
          <a:prstGeom prst="rect">
            <a:avLst/>
          </a:prstGeom>
          <a:ln w="0">
            <a:noFill/>
          </a:ln>
        </p:spPr>
      </p:pic>
      <p:pic>
        <p:nvPicPr>
          <p:cNvPr id="709" name="Picture 2" descr=""/>
          <p:cNvPicPr/>
          <p:nvPr/>
        </p:nvPicPr>
        <p:blipFill>
          <a:blip r:embed="rId2"/>
          <a:stretch/>
        </p:blipFill>
        <p:spPr>
          <a:xfrm>
            <a:off x="6886440" y="2724120"/>
            <a:ext cx="1069200" cy="790200"/>
          </a:xfrm>
          <a:prstGeom prst="rect">
            <a:avLst/>
          </a:prstGeom>
          <a:ln w="0">
            <a:noFill/>
          </a:ln>
        </p:spPr>
      </p:pic>
      <p:sp>
        <p:nvSpPr>
          <p:cNvPr id="710" name="TextBox 3"/>
          <p:cNvSpPr/>
          <p:nvPr/>
        </p:nvSpPr>
        <p:spPr>
          <a:xfrm>
            <a:off x="1778040" y="41742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TextBox 4"/>
          <p:cNvSpPr/>
          <p:nvPr/>
        </p:nvSpPr>
        <p:spPr>
          <a:xfrm>
            <a:off x="1972800" y="6578280"/>
            <a:ext cx="419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Endereçamento começa no MSB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2" name="TextBox 77"/>
          <p:cNvSpPr/>
          <p:nvPr/>
        </p:nvSpPr>
        <p:spPr>
          <a:xfrm>
            <a:off x="6525000" y="6546960"/>
            <a:ext cx="388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Endereçamento começa no LSB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4296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Big Endian vs. Little Endian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sldNum" idx="26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9CDEF558-560B-471A-BF0C-2D20C2CF3436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715" name="Group 22"/>
          <p:cNvGrpSpPr/>
          <p:nvPr/>
        </p:nvGrpSpPr>
        <p:grpSpPr>
          <a:xfrm>
            <a:off x="5334120" y="1523880"/>
            <a:ext cx="1552320" cy="4443840"/>
            <a:chOff x="5334120" y="1523880"/>
            <a:chExt cx="1552320" cy="4443840"/>
          </a:xfrm>
        </p:grpSpPr>
        <p:sp>
          <p:nvSpPr>
            <p:cNvPr id="716" name="TextBox 2"/>
            <p:cNvSpPr/>
            <p:nvPr/>
          </p:nvSpPr>
          <p:spPr>
            <a:xfrm>
              <a:off x="5908680" y="551232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717" name="TextBox 10"/>
            <p:cNvSpPr/>
            <p:nvPr/>
          </p:nvSpPr>
          <p:spPr>
            <a:xfrm>
              <a:off x="5908680" y="487656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718" name="TextBox 11"/>
            <p:cNvSpPr/>
            <p:nvPr/>
          </p:nvSpPr>
          <p:spPr>
            <a:xfrm>
              <a:off x="5908680" y="4266720"/>
              <a:ext cx="350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719" name="TextBox 12"/>
            <p:cNvSpPr/>
            <p:nvPr/>
          </p:nvSpPr>
          <p:spPr>
            <a:xfrm>
              <a:off x="5909400" y="3657240"/>
              <a:ext cx="4006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720" name="TextBox 26"/>
            <p:cNvSpPr/>
            <p:nvPr/>
          </p:nvSpPr>
          <p:spPr>
            <a:xfrm rot="16200000">
              <a:off x="5442120" y="264060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721" name="TextBox 27"/>
            <p:cNvSpPr/>
            <p:nvPr/>
          </p:nvSpPr>
          <p:spPr>
            <a:xfrm>
              <a:off x="5334120" y="1523880"/>
              <a:ext cx="155232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Word Address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722" name="Group 4"/>
          <p:cNvGrpSpPr/>
          <p:nvPr/>
        </p:nvGrpSpPr>
        <p:grpSpPr>
          <a:xfrm>
            <a:off x="6845040" y="1600200"/>
            <a:ext cx="3137040" cy="4419000"/>
            <a:chOff x="6845040" y="1600200"/>
            <a:chExt cx="3137040" cy="4419000"/>
          </a:xfrm>
        </p:grpSpPr>
        <p:sp>
          <p:nvSpPr>
            <p:cNvPr id="723" name="Straight Connector 5"/>
            <p:cNvSpPr/>
            <p:nvPr/>
          </p:nvSpPr>
          <p:spPr>
            <a:xfrm>
              <a:off x="6845040" y="2403720"/>
              <a:ext cx="180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Straight Connector 23"/>
            <p:cNvSpPr/>
            <p:nvPr/>
          </p:nvSpPr>
          <p:spPr>
            <a:xfrm>
              <a:off x="9975960" y="2403720"/>
              <a:ext cx="144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TextBox 24"/>
            <p:cNvSpPr/>
            <p:nvPr/>
          </p:nvSpPr>
          <p:spPr>
            <a:xfrm rot="16200000">
              <a:off x="7891920" y="265032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726" name="TextBox 28"/>
            <p:cNvSpPr/>
            <p:nvPr/>
          </p:nvSpPr>
          <p:spPr>
            <a:xfrm>
              <a:off x="7696080" y="1600200"/>
              <a:ext cx="157536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Byte Address</a:t>
              </a:r>
              <a:endParaRPr b="0" lang="pt-BR" sz="2800" spc="-1" strike="noStrike">
                <a:latin typeface="Arial"/>
              </a:endParaRPr>
            </a:p>
          </p:txBody>
        </p:sp>
        <p:grpSp>
          <p:nvGrpSpPr>
            <p:cNvPr id="727" name="Group 3"/>
            <p:cNvGrpSpPr/>
            <p:nvPr/>
          </p:nvGrpSpPr>
          <p:grpSpPr>
            <a:xfrm>
              <a:off x="6845400" y="5410080"/>
              <a:ext cx="3136680" cy="609120"/>
              <a:chOff x="6845400" y="5410080"/>
              <a:chExt cx="3136680" cy="609120"/>
            </a:xfrm>
          </p:grpSpPr>
          <p:sp>
            <p:nvSpPr>
              <p:cNvPr id="728" name="Rectangle 29"/>
              <p:cNvSpPr/>
              <p:nvPr/>
            </p:nvSpPr>
            <p:spPr>
              <a:xfrm>
                <a:off x="68454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3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29" name="Rectangle 30"/>
              <p:cNvSpPr/>
              <p:nvPr/>
            </p:nvSpPr>
            <p:spPr>
              <a:xfrm>
                <a:off x="76327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2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0" name="Rectangle 31"/>
              <p:cNvSpPr/>
              <p:nvPr/>
            </p:nvSpPr>
            <p:spPr>
              <a:xfrm>
                <a:off x="84139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1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1" name="Rectangle 32"/>
              <p:cNvSpPr/>
              <p:nvPr/>
            </p:nvSpPr>
            <p:spPr>
              <a:xfrm>
                <a:off x="920124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0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32" name="Group 37"/>
            <p:cNvGrpSpPr/>
            <p:nvPr/>
          </p:nvGrpSpPr>
          <p:grpSpPr>
            <a:xfrm>
              <a:off x="6845400" y="4800600"/>
              <a:ext cx="3136680" cy="609120"/>
              <a:chOff x="6845400" y="4800600"/>
              <a:chExt cx="3136680" cy="609120"/>
            </a:xfrm>
          </p:grpSpPr>
          <p:sp>
            <p:nvSpPr>
              <p:cNvPr id="733" name="Rectangle 38"/>
              <p:cNvSpPr/>
              <p:nvPr/>
            </p:nvSpPr>
            <p:spPr>
              <a:xfrm>
                <a:off x="68454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7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4" name="Rectangle 39"/>
              <p:cNvSpPr/>
              <p:nvPr/>
            </p:nvSpPr>
            <p:spPr>
              <a:xfrm>
                <a:off x="76327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6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5" name="Rectangle 40"/>
              <p:cNvSpPr/>
              <p:nvPr/>
            </p:nvSpPr>
            <p:spPr>
              <a:xfrm>
                <a:off x="84139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5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6" name="Rectangle 41"/>
              <p:cNvSpPr/>
              <p:nvPr/>
            </p:nvSpPr>
            <p:spPr>
              <a:xfrm>
                <a:off x="920124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4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37" name="Group 42"/>
            <p:cNvGrpSpPr/>
            <p:nvPr/>
          </p:nvGrpSpPr>
          <p:grpSpPr>
            <a:xfrm>
              <a:off x="6845400" y="4191120"/>
              <a:ext cx="3136680" cy="609120"/>
              <a:chOff x="6845400" y="4191120"/>
              <a:chExt cx="3136680" cy="609120"/>
            </a:xfrm>
          </p:grpSpPr>
          <p:sp>
            <p:nvSpPr>
              <p:cNvPr id="738" name="Rectangle 43"/>
              <p:cNvSpPr/>
              <p:nvPr/>
            </p:nvSpPr>
            <p:spPr>
              <a:xfrm>
                <a:off x="68454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B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39" name="Rectangle 44"/>
              <p:cNvSpPr/>
              <p:nvPr/>
            </p:nvSpPr>
            <p:spPr>
              <a:xfrm>
                <a:off x="76327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40" name="Rectangle 45"/>
              <p:cNvSpPr/>
              <p:nvPr/>
            </p:nvSpPr>
            <p:spPr>
              <a:xfrm>
                <a:off x="84139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9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41" name="Rectangle 46"/>
              <p:cNvSpPr/>
              <p:nvPr/>
            </p:nvSpPr>
            <p:spPr>
              <a:xfrm>
                <a:off x="920124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8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42" name="Group 47"/>
            <p:cNvGrpSpPr/>
            <p:nvPr/>
          </p:nvGrpSpPr>
          <p:grpSpPr>
            <a:xfrm>
              <a:off x="6845400" y="3581280"/>
              <a:ext cx="3136680" cy="609120"/>
              <a:chOff x="6845400" y="3581280"/>
              <a:chExt cx="3136680" cy="609120"/>
            </a:xfrm>
          </p:grpSpPr>
          <p:sp>
            <p:nvSpPr>
              <p:cNvPr id="743" name="Rectangle 48"/>
              <p:cNvSpPr/>
              <p:nvPr/>
            </p:nvSpPr>
            <p:spPr>
              <a:xfrm>
                <a:off x="68454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F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44" name="Rectangle 49"/>
              <p:cNvSpPr/>
              <p:nvPr/>
            </p:nvSpPr>
            <p:spPr>
              <a:xfrm>
                <a:off x="76327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E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45" name="Rectangle 50"/>
              <p:cNvSpPr/>
              <p:nvPr/>
            </p:nvSpPr>
            <p:spPr>
              <a:xfrm>
                <a:off x="84139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D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46" name="Rectangle 51"/>
              <p:cNvSpPr/>
              <p:nvPr/>
            </p:nvSpPr>
            <p:spPr>
              <a:xfrm>
                <a:off x="920124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C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</p:grpSp>
      <p:grpSp>
        <p:nvGrpSpPr>
          <p:cNvPr id="747" name="Group 52"/>
          <p:cNvGrpSpPr/>
          <p:nvPr/>
        </p:nvGrpSpPr>
        <p:grpSpPr>
          <a:xfrm>
            <a:off x="2197080" y="1600200"/>
            <a:ext cx="3136680" cy="4419000"/>
            <a:chOff x="2197080" y="1600200"/>
            <a:chExt cx="3136680" cy="4419000"/>
          </a:xfrm>
        </p:grpSpPr>
        <p:sp>
          <p:nvSpPr>
            <p:cNvPr id="748" name="Straight Connector 53"/>
            <p:cNvSpPr/>
            <p:nvPr/>
          </p:nvSpPr>
          <p:spPr>
            <a:xfrm>
              <a:off x="2197080" y="2403720"/>
              <a:ext cx="180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Straight Connector 54"/>
            <p:cNvSpPr/>
            <p:nvPr/>
          </p:nvSpPr>
          <p:spPr>
            <a:xfrm>
              <a:off x="5328000" y="2403720"/>
              <a:ext cx="1440" cy="1184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TextBox 55"/>
            <p:cNvSpPr/>
            <p:nvPr/>
          </p:nvSpPr>
          <p:spPr>
            <a:xfrm rot="16200000">
              <a:off x="3243960" y="2650320"/>
              <a:ext cx="9702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3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.  .  .</a:t>
              </a:r>
              <a:endParaRPr b="0" lang="pt-BR" sz="3200" spc="-1" strike="noStrike">
                <a:latin typeface="Arial"/>
              </a:endParaRPr>
            </a:p>
          </p:txBody>
        </p:sp>
        <p:sp>
          <p:nvSpPr>
            <p:cNvPr id="751" name="TextBox 56"/>
            <p:cNvSpPr/>
            <p:nvPr/>
          </p:nvSpPr>
          <p:spPr>
            <a:xfrm>
              <a:off x="3047760" y="1600200"/>
              <a:ext cx="1575360" cy="94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Byte Address</a:t>
              </a:r>
              <a:endParaRPr b="0" lang="pt-BR" sz="2800" spc="-1" strike="noStrike">
                <a:latin typeface="Arial"/>
              </a:endParaRPr>
            </a:p>
          </p:txBody>
        </p:sp>
        <p:grpSp>
          <p:nvGrpSpPr>
            <p:cNvPr id="752" name="Group 57"/>
            <p:cNvGrpSpPr/>
            <p:nvPr/>
          </p:nvGrpSpPr>
          <p:grpSpPr>
            <a:xfrm>
              <a:off x="2197080" y="5410080"/>
              <a:ext cx="3136680" cy="609120"/>
              <a:chOff x="2197080" y="5410080"/>
              <a:chExt cx="3136680" cy="609120"/>
            </a:xfrm>
          </p:grpSpPr>
          <p:sp>
            <p:nvSpPr>
              <p:cNvPr id="753" name="Rectangle 73"/>
              <p:cNvSpPr/>
              <p:nvPr/>
            </p:nvSpPr>
            <p:spPr>
              <a:xfrm>
                <a:off x="219708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0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54" name="Rectangle 74"/>
              <p:cNvSpPr/>
              <p:nvPr/>
            </p:nvSpPr>
            <p:spPr>
              <a:xfrm>
                <a:off x="29844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1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55" name="Rectangle 75"/>
              <p:cNvSpPr/>
              <p:nvPr/>
            </p:nvSpPr>
            <p:spPr>
              <a:xfrm>
                <a:off x="376560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2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56" name="Rectangle 76"/>
              <p:cNvSpPr/>
              <p:nvPr/>
            </p:nvSpPr>
            <p:spPr>
              <a:xfrm>
                <a:off x="4552920" y="54100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3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57" name="Group 58"/>
            <p:cNvGrpSpPr/>
            <p:nvPr/>
          </p:nvGrpSpPr>
          <p:grpSpPr>
            <a:xfrm>
              <a:off x="2197080" y="4800600"/>
              <a:ext cx="3136680" cy="609120"/>
              <a:chOff x="2197080" y="4800600"/>
              <a:chExt cx="3136680" cy="609120"/>
            </a:xfrm>
          </p:grpSpPr>
          <p:sp>
            <p:nvSpPr>
              <p:cNvPr id="758" name="Rectangle 69"/>
              <p:cNvSpPr/>
              <p:nvPr/>
            </p:nvSpPr>
            <p:spPr>
              <a:xfrm>
                <a:off x="219708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4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59" name="Rectangle 70"/>
              <p:cNvSpPr/>
              <p:nvPr/>
            </p:nvSpPr>
            <p:spPr>
              <a:xfrm>
                <a:off x="29844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5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0" name="Rectangle 71"/>
              <p:cNvSpPr/>
              <p:nvPr/>
            </p:nvSpPr>
            <p:spPr>
              <a:xfrm>
                <a:off x="376560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6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1" name="Rectangle 72"/>
              <p:cNvSpPr/>
              <p:nvPr/>
            </p:nvSpPr>
            <p:spPr>
              <a:xfrm>
                <a:off x="4552920" y="480060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7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62" name="Group 59"/>
            <p:cNvGrpSpPr/>
            <p:nvPr/>
          </p:nvGrpSpPr>
          <p:grpSpPr>
            <a:xfrm>
              <a:off x="2197080" y="4191120"/>
              <a:ext cx="3136680" cy="609120"/>
              <a:chOff x="2197080" y="4191120"/>
              <a:chExt cx="3136680" cy="609120"/>
            </a:xfrm>
          </p:grpSpPr>
          <p:sp>
            <p:nvSpPr>
              <p:cNvPr id="763" name="Rectangle 65"/>
              <p:cNvSpPr/>
              <p:nvPr/>
            </p:nvSpPr>
            <p:spPr>
              <a:xfrm>
                <a:off x="219708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8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4" name="Rectangle 66"/>
              <p:cNvSpPr/>
              <p:nvPr/>
            </p:nvSpPr>
            <p:spPr>
              <a:xfrm>
                <a:off x="29844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9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5" name="Rectangle 67"/>
              <p:cNvSpPr/>
              <p:nvPr/>
            </p:nvSpPr>
            <p:spPr>
              <a:xfrm>
                <a:off x="376560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A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6" name="Rectangle 68"/>
              <p:cNvSpPr/>
              <p:nvPr/>
            </p:nvSpPr>
            <p:spPr>
              <a:xfrm>
                <a:off x="4552920" y="419112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B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767" name="Group 60"/>
            <p:cNvGrpSpPr/>
            <p:nvPr/>
          </p:nvGrpSpPr>
          <p:grpSpPr>
            <a:xfrm>
              <a:off x="2197080" y="3581280"/>
              <a:ext cx="3136680" cy="609120"/>
              <a:chOff x="2197080" y="3581280"/>
              <a:chExt cx="3136680" cy="609120"/>
            </a:xfrm>
          </p:grpSpPr>
          <p:sp>
            <p:nvSpPr>
              <p:cNvPr id="768" name="Rectangle 61"/>
              <p:cNvSpPr/>
              <p:nvPr/>
            </p:nvSpPr>
            <p:spPr>
              <a:xfrm>
                <a:off x="219708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C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69" name="Rectangle 62"/>
              <p:cNvSpPr/>
              <p:nvPr/>
            </p:nvSpPr>
            <p:spPr>
              <a:xfrm>
                <a:off x="29844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D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70" name="Rectangle 63"/>
              <p:cNvSpPr/>
              <p:nvPr/>
            </p:nvSpPr>
            <p:spPr>
              <a:xfrm>
                <a:off x="376560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E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771" name="Rectangle 64"/>
              <p:cNvSpPr/>
              <p:nvPr/>
            </p:nvSpPr>
            <p:spPr>
              <a:xfrm>
                <a:off x="4552920" y="3581280"/>
                <a:ext cx="780840" cy="6091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ＭＳ Ｐゴシック"/>
                  </a:rPr>
                  <a:t>F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</p:grpSp>
      <p:sp>
        <p:nvSpPr>
          <p:cNvPr id="772" name="TextBox 77"/>
          <p:cNvSpPr/>
          <p:nvPr/>
        </p:nvSpPr>
        <p:spPr>
          <a:xfrm>
            <a:off x="2197080" y="914400"/>
            <a:ext cx="313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Big Endian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73" name="TextBox 78"/>
          <p:cNvSpPr/>
          <p:nvPr/>
        </p:nvSpPr>
        <p:spPr>
          <a:xfrm>
            <a:off x="6858000" y="914400"/>
            <a:ext cx="3130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Little Endian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74" name="TextBox 82"/>
          <p:cNvSpPr/>
          <p:nvPr/>
        </p:nvSpPr>
        <p:spPr>
          <a:xfrm>
            <a:off x="6743880" y="6019920"/>
            <a:ext cx="952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MSB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75" name="TextBox 83"/>
          <p:cNvSpPr/>
          <p:nvPr/>
        </p:nvSpPr>
        <p:spPr>
          <a:xfrm>
            <a:off x="9105840" y="6019920"/>
            <a:ext cx="952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LSB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76" name="Rounded Rectangle 81"/>
          <p:cNvSpPr/>
          <p:nvPr/>
        </p:nvSpPr>
        <p:spPr>
          <a:xfrm>
            <a:off x="2117880" y="1676520"/>
            <a:ext cx="7956360" cy="9266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4f81bd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ff0000"/>
                </a:solidFill>
                <a:latin typeface="Calibri"/>
              </a:rPr>
              <a:t>Isto realmente importa?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7" name="Rounded Rectangle 84"/>
          <p:cNvSpPr/>
          <p:nvPr/>
        </p:nvSpPr>
        <p:spPr>
          <a:xfrm>
            <a:off x="2133720" y="3078000"/>
            <a:ext cx="7956360" cy="118872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4f81bd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Resposta simples: 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</a:rPr>
              <a:t>Não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, apenas uma convenção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78" name="Rounded Rectangle 85"/>
          <p:cNvSpPr/>
          <p:nvPr/>
        </p:nvSpPr>
        <p:spPr>
          <a:xfrm>
            <a:off x="2133720" y="4343400"/>
            <a:ext cx="7956360" cy="166824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rgbClr val="4f81bd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Resposta mais completa: </a:t>
            </a:r>
            <a:r>
              <a:rPr b="0" lang="pt-BR" sz="2800" spc="-1" strike="noStrike">
                <a:solidFill>
                  <a:srgbClr val="0432ff"/>
                </a:solidFill>
                <a:latin typeface="Calibri"/>
              </a:rPr>
              <a:t>Não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, exceto quando um sistema </a:t>
            </a:r>
            <a:r>
              <a:rPr b="0" lang="pt-BR" sz="2800" spc="-1" strike="noStrike">
                <a:solidFill>
                  <a:srgbClr val="00b050"/>
                </a:solidFill>
                <a:latin typeface="Calibri"/>
              </a:rPr>
              <a:t>big-endian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 um</a:t>
            </a:r>
            <a:r>
              <a:rPr b="0" lang="pt-BR" sz="2800" spc="-1" strike="noStrike">
                <a:solidFill>
                  <a:srgbClr val="00b050"/>
                </a:solidFill>
                <a:latin typeface="Calibri"/>
              </a:rPr>
              <a:t> little-endian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precisam </a:t>
            </a:r>
            <a:r>
              <a:rPr b="0" lang="pt-BR" sz="2800" spc="-1" strike="noStrike">
                <a:solidFill>
                  <a:srgbClr val="ff0000"/>
                </a:solidFill>
                <a:latin typeface="Calibri"/>
              </a:rPr>
              <a:t>compartilhar ou trocar dados.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79" name="TextBox 79"/>
          <p:cNvSpPr/>
          <p:nvPr/>
        </p:nvSpPr>
        <p:spPr>
          <a:xfrm>
            <a:off x="1600200" y="6019920"/>
            <a:ext cx="19299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MSB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(Most Significant Byte)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80" name="TextBox 80"/>
          <p:cNvSpPr/>
          <p:nvPr/>
        </p:nvSpPr>
        <p:spPr>
          <a:xfrm>
            <a:off x="3962520" y="6019920"/>
            <a:ext cx="205704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LSB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432ff"/>
                </a:solidFill>
                <a:latin typeface="Arial"/>
                <a:ea typeface="ＭＳ Ｐゴシック"/>
              </a:rPr>
              <a:t>(Least Significant Byte)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81" name="TextBox 3"/>
          <p:cNvSpPr/>
          <p:nvPr/>
        </p:nvSpPr>
        <p:spPr>
          <a:xfrm>
            <a:off x="1972800" y="6578280"/>
            <a:ext cx="419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Endereçamento começa no MSB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82" name="TextBox 4"/>
          <p:cNvSpPr/>
          <p:nvPr/>
        </p:nvSpPr>
        <p:spPr>
          <a:xfrm>
            <a:off x="6525000" y="6546960"/>
            <a:ext cx="388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Endereçamento começa no LSB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nodeType="clickEffect" fill="hold">
                      <p:stCondLst>
                        <p:cond delay="indefinite"/>
                      </p:stCondLst>
                      <p:childTnLst>
                        <p:par>
                          <p:cTn id="2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nodeType="clickEffect" fill="hold">
                      <p:stCondLst>
                        <p:cond delay="indefinite"/>
                      </p:stCondLst>
                      <p:childTnLst>
                        <p:par>
                          <p:cTn id="2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4296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Acessando a Memória: MAR e MDR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/>
          </p:nvPr>
        </p:nvSpPr>
        <p:spPr>
          <a:xfrm>
            <a:off x="304920" y="920880"/>
            <a:ext cx="11722680" cy="570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Há duas operações de 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Acesso à Memória: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b050"/>
              </a:buClr>
              <a:buSzPct val="60000"/>
              <a:buFont typeface="Wingdings" charset="2"/>
              <a:buChar char=""/>
            </a:pPr>
            <a:r>
              <a:rPr b="1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Leitura (load)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: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carrega o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conteúdo de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uma localização de memória para um registrador da unidade de processamento.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b050"/>
              </a:buClr>
              <a:buSzPct val="60000"/>
              <a:buFont typeface="Wingdings" charset="2"/>
              <a:buChar char=""/>
            </a:pPr>
            <a:r>
              <a:rPr b="1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Escrita (store)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: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armazena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conteúdo de um registrador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em</a:t>
            </a:r>
            <a:r>
              <a:rPr b="0" lang="pt-BR" sz="2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uma localização de memória.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 modelo de </a:t>
            </a: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Von Newman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é previsto 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dois registradores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para implementar as operações com a memória: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Memory Address Register (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MAR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Memory Data Register (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MDR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Wingdings" charset="2"/>
              <a:buChar char=""/>
            </a:pP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leitura: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Passo 1: Carrega no 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MAR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endereço </a:t>
            </a:r>
            <a:r>
              <a:rPr b="0" lang="pt-BR" sz="22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da localização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ser lida.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Passo 2: O </a:t>
            </a:r>
            <a:r>
              <a:rPr b="0" lang="pt-BR" sz="22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conteúdo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armazenado na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localização é carregado no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MDR.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Wingdings" charset="2"/>
              <a:buChar char=""/>
            </a:pP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Escrita: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Passo 1: Carrega no 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MAR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endereço da localização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 no 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MDR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que será </a:t>
            </a:r>
            <a:r>
              <a:rPr b="0" lang="pt-BR" sz="22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gravado memória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60000"/>
              <a:buFont typeface="Wingdings" charset="2"/>
              <a:buChar char=""/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Passo 2: Ativa </a:t>
            </a:r>
            <a:r>
              <a:rPr b="0" lang="pt-BR" sz="2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Write Enable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para gravar o valor no MDR no endereço especificado pelo MAR.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 type="sldNum" idx="27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55B90C7E-4CDF-4332-B383-CBB6E7DCDF54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786" name="Group 3"/>
          <p:cNvGrpSpPr/>
          <p:nvPr/>
        </p:nvGrpSpPr>
        <p:grpSpPr>
          <a:xfrm>
            <a:off x="7620120" y="3048120"/>
            <a:ext cx="2731320" cy="1225440"/>
            <a:chOff x="7620120" y="3048120"/>
            <a:chExt cx="2731320" cy="1225440"/>
          </a:xfrm>
        </p:grpSpPr>
        <p:pic>
          <p:nvPicPr>
            <p:cNvPr id="787" name="Picture 1" descr=""/>
            <p:cNvPicPr/>
            <p:nvPr/>
          </p:nvPicPr>
          <p:blipFill>
            <a:blip r:embed="rId1"/>
            <a:srcRect l="2759" t="0" r="3449" b="0"/>
            <a:stretch/>
          </p:blipFill>
          <p:spPr>
            <a:xfrm>
              <a:off x="7620120" y="3048120"/>
              <a:ext cx="2731320" cy="122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8" name="TextBox 2"/>
            <p:cNvSpPr/>
            <p:nvPr/>
          </p:nvSpPr>
          <p:spPr>
            <a:xfrm>
              <a:off x="8465040" y="3117960"/>
              <a:ext cx="1040760" cy="302760"/>
            </a:xfrm>
            <a:prstGeom prst="rect">
              <a:avLst/>
            </a:prstGeom>
            <a:solidFill>
              <a:srgbClr val="05b0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Calibri"/>
                </a:rPr>
                <a:t>MEMÓRIA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nodeType="clickEffect" fill="hold">
                      <p:stCondLst>
                        <p:cond delay="indefinite"/>
                      </p:stCondLst>
                      <p:childTnLst>
                        <p:par>
                          <p:cTn id="2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nodeType="clickEffect" fill="hold">
                      <p:stCondLst>
                        <p:cond delay="indefinite"/>
                      </p:stCondLst>
                      <p:childTnLst>
                        <p:par>
                          <p:cTn id="2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505960" cy="1066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 Modelo de von Neumann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sldNum" idx="28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D59EBE1C-2AFF-4A5B-8857-0979EEBEB89E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791" name="Rectangle 4"/>
          <p:cNvSpPr/>
          <p:nvPr/>
        </p:nvSpPr>
        <p:spPr>
          <a:xfrm>
            <a:off x="4395960" y="483084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TextBox 7"/>
          <p:cNvSpPr/>
          <p:nvPr/>
        </p:nvSpPr>
        <p:spPr>
          <a:xfrm>
            <a:off x="4593960" y="5055840"/>
            <a:ext cx="292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CONTROLE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3" name="TextBox 8"/>
          <p:cNvSpPr/>
          <p:nvPr/>
        </p:nvSpPr>
        <p:spPr>
          <a:xfrm>
            <a:off x="4740120" y="5649840"/>
            <a:ext cx="1095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ou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4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5" name="Rectangle 10"/>
          <p:cNvSpPr/>
          <p:nvPr/>
        </p:nvSpPr>
        <p:spPr>
          <a:xfrm>
            <a:off x="4395960" y="292752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TextBox 11"/>
          <p:cNvSpPr/>
          <p:nvPr/>
        </p:nvSpPr>
        <p:spPr>
          <a:xfrm>
            <a:off x="4411800" y="2946240"/>
            <a:ext cx="3344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PROCESSAMENTO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797" name="Rectangle 16"/>
          <p:cNvSpPr/>
          <p:nvPr/>
        </p:nvSpPr>
        <p:spPr>
          <a:xfrm>
            <a:off x="4395960" y="1090440"/>
            <a:ext cx="3390480" cy="13838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TextBox 17"/>
          <p:cNvSpPr/>
          <p:nvPr/>
        </p:nvSpPr>
        <p:spPr>
          <a:xfrm>
            <a:off x="5461200" y="1090440"/>
            <a:ext cx="127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9" name="TextBox 18"/>
          <p:cNvSpPr/>
          <p:nvPr/>
        </p:nvSpPr>
        <p:spPr>
          <a:xfrm>
            <a:off x="5240160" y="1533600"/>
            <a:ext cx="17020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Addr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00" name="TextBox 19"/>
          <p:cNvSpPr/>
          <p:nvPr/>
        </p:nvSpPr>
        <p:spPr>
          <a:xfrm>
            <a:off x="5240880" y="1981080"/>
            <a:ext cx="171576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Data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01" name="Rectangle 20"/>
          <p:cNvSpPr/>
          <p:nvPr/>
        </p:nvSpPr>
        <p:spPr>
          <a:xfrm>
            <a:off x="1839960" y="2503440"/>
            <a:ext cx="16045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Rectangle 21"/>
          <p:cNvSpPr/>
          <p:nvPr/>
        </p:nvSpPr>
        <p:spPr>
          <a:xfrm>
            <a:off x="8729640" y="2503440"/>
            <a:ext cx="16063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TextBox 22"/>
          <p:cNvSpPr/>
          <p:nvPr/>
        </p:nvSpPr>
        <p:spPr>
          <a:xfrm>
            <a:off x="2145600" y="2960640"/>
            <a:ext cx="8668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Teclado,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Mouse,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Disco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04" name="TextBox 23"/>
          <p:cNvSpPr/>
          <p:nvPr/>
        </p:nvSpPr>
        <p:spPr>
          <a:xfrm>
            <a:off x="8993520" y="2960640"/>
            <a:ext cx="11746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Monitor,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Impressora,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05" name="Straight Arrow Connector 25"/>
          <p:cNvSpPr/>
          <p:nvPr/>
        </p:nvSpPr>
        <p:spPr>
          <a:xfrm rot="5400000">
            <a:off x="522792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Straight Arrow Connector 29"/>
          <p:cNvSpPr/>
          <p:nvPr/>
        </p:nvSpPr>
        <p:spPr>
          <a:xfrm flipH="1" flipV="1" rot="5400000">
            <a:off x="644616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Straight Connector 31"/>
          <p:cNvSpPr/>
          <p:nvPr/>
        </p:nvSpPr>
        <p:spPr>
          <a:xfrm flipV="1">
            <a:off x="2641320" y="1533240"/>
            <a:ext cx="360" cy="97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Straight Arrow Connector 33"/>
          <p:cNvSpPr/>
          <p:nvPr/>
        </p:nvSpPr>
        <p:spPr>
          <a:xfrm>
            <a:off x="2641680" y="1533600"/>
            <a:ext cx="175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Straight Connector 35"/>
          <p:cNvSpPr/>
          <p:nvPr/>
        </p:nvSpPr>
        <p:spPr>
          <a:xfrm>
            <a:off x="7786440" y="1533240"/>
            <a:ext cx="172728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Straight Arrow Connector 37"/>
          <p:cNvSpPr/>
          <p:nvPr/>
        </p:nvSpPr>
        <p:spPr>
          <a:xfrm flipH="1" rot="16200000">
            <a:off x="9039240" y="2009520"/>
            <a:ext cx="96804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Straight Arrow Connector 39"/>
          <p:cNvSpPr/>
          <p:nvPr/>
        </p:nvSpPr>
        <p:spPr>
          <a:xfrm flipH="1" flipV="1" rot="5400000">
            <a:off x="522864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Straight Arrow Connector 41"/>
          <p:cNvSpPr/>
          <p:nvPr/>
        </p:nvSpPr>
        <p:spPr>
          <a:xfrm rot="10800000">
            <a:off x="3326400" y="4545360"/>
            <a:ext cx="106956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Straight Arrow Connector 43"/>
          <p:cNvSpPr/>
          <p:nvPr/>
        </p:nvSpPr>
        <p:spPr>
          <a:xfrm flipV="1">
            <a:off x="7786800" y="4545000"/>
            <a:ext cx="106164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Straight Connector 45"/>
          <p:cNvSpPr/>
          <p:nvPr/>
        </p:nvSpPr>
        <p:spPr>
          <a:xfrm flipH="1" flipV="1">
            <a:off x="3906720" y="4313160"/>
            <a:ext cx="488880" cy="517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Straight Connector 47"/>
          <p:cNvSpPr/>
          <p:nvPr/>
        </p:nvSpPr>
        <p:spPr>
          <a:xfrm flipV="1">
            <a:off x="3906720" y="2384280"/>
            <a:ext cx="1440" cy="1930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Straight Arrow Connector 49"/>
          <p:cNvSpPr/>
          <p:nvPr/>
        </p:nvSpPr>
        <p:spPr>
          <a:xfrm flipV="1">
            <a:off x="3908520" y="2243880"/>
            <a:ext cx="4870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Straight Arrow Connector 53"/>
          <p:cNvSpPr/>
          <p:nvPr/>
        </p:nvSpPr>
        <p:spPr>
          <a:xfrm rot="5400000">
            <a:off x="64170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8" name="Group 17"/>
          <p:cNvGrpSpPr/>
          <p:nvPr/>
        </p:nvGrpSpPr>
        <p:grpSpPr>
          <a:xfrm>
            <a:off x="4402800" y="2925360"/>
            <a:ext cx="3390480" cy="1385640"/>
            <a:chOff x="4402800" y="2925360"/>
            <a:chExt cx="3390480" cy="1385640"/>
          </a:xfrm>
        </p:grpSpPr>
        <p:sp>
          <p:nvSpPr>
            <p:cNvPr id="819" name="Rectangle 10"/>
            <p:cNvSpPr/>
            <p:nvPr/>
          </p:nvSpPr>
          <p:spPr>
            <a:xfrm>
              <a:off x="4402800" y="2925360"/>
              <a:ext cx="3390480" cy="138564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Unidade de Processamento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20" name="Trapezoid 2"/>
            <p:cNvSpPr/>
            <p:nvPr/>
          </p:nvSpPr>
          <p:spPr>
            <a:xfrm rot="10800000">
              <a:off x="4902480" y="3548160"/>
              <a:ext cx="914040" cy="490320"/>
            </a:xfrm>
            <a:prstGeom prst="trapezoid">
              <a:avLst>
                <a:gd name="adj" fmla="val 25000"/>
              </a:avLst>
            </a:prstGeom>
            <a:solidFill>
              <a:srgbClr val="35f6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TextBox 15"/>
            <p:cNvSpPr/>
            <p:nvPr/>
          </p:nvSpPr>
          <p:spPr>
            <a:xfrm>
              <a:off x="6451200" y="3548160"/>
              <a:ext cx="816480" cy="363960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TEMP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22" name="TextBox 4"/>
            <p:cNvSpPr/>
            <p:nvPr/>
          </p:nvSpPr>
          <p:spPr>
            <a:xfrm>
              <a:off x="5079600" y="3669120"/>
              <a:ext cx="6368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</a:rPr>
                <a:t>ULA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23" name="Triangle 12"/>
            <p:cNvSpPr/>
            <p:nvPr/>
          </p:nvSpPr>
          <p:spPr>
            <a:xfrm rot="10800000">
              <a:off x="5156280" y="3537720"/>
              <a:ext cx="462960" cy="142560"/>
            </a:xfrm>
            <a:prstGeom prst="triangle">
              <a:avLst>
                <a:gd name="adj" fmla="val 50000"/>
              </a:avLst>
            </a:prstGeom>
            <a:solidFill>
              <a:srgbClr val="05b0f0"/>
            </a:solidFill>
            <a:ln w="9525">
              <a:solidFill>
                <a:srgbClr val="05b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Straight Connector 14"/>
          <p:cNvSpPr/>
          <p:nvPr/>
        </p:nvSpPr>
        <p:spPr>
          <a:xfrm flipV="1">
            <a:off x="5387400" y="3537360"/>
            <a:ext cx="231840" cy="142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Straight Connector 16"/>
          <p:cNvSpPr/>
          <p:nvPr/>
        </p:nvSpPr>
        <p:spPr>
          <a:xfrm flipH="1" flipV="1">
            <a:off x="5155920" y="3537360"/>
            <a:ext cx="231480" cy="1429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00580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Agenda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20520" y="794160"/>
            <a:ext cx="1149948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Elementos básicos de um computador e o Modelo de von Neumann.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Arial"/>
              <a:buChar char="–"/>
            </a:pPr>
            <a:r>
              <a:rPr b="0" lang="pt-BR" sz="30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Exemplos de máquina de von Neumann.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Arquitetura do Conjunto de Instrução do</a:t>
            </a:r>
            <a:r>
              <a:rPr b="0" lang="pt-BR" sz="30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 MPIS</a:t>
            </a: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Instruções de operação (lógicas e Aritméticas).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Instruções de Movimentação de Dados.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Instruções de Controle.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Formato das instruções</a:t>
            </a:r>
            <a:r>
              <a:rPr b="0" lang="pt-BR" sz="30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 MIPS</a:t>
            </a: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Modos de endereçamento de memória.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11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54403381-A255-45E5-9951-9BE459232BF6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2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135" name="Text Box 17"/>
          <p:cNvSpPr/>
          <p:nvPr/>
        </p:nvSpPr>
        <p:spPr>
          <a:xfrm>
            <a:off x="8323200" y="4685400"/>
            <a:ext cx="2498040" cy="36396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Micro-arquiteura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Text Box 18"/>
          <p:cNvSpPr/>
          <p:nvPr/>
        </p:nvSpPr>
        <p:spPr>
          <a:xfrm>
            <a:off x="8323200" y="4313880"/>
            <a:ext cx="2498040" cy="36648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Interface SW/HW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Text Box 19"/>
          <p:cNvSpPr/>
          <p:nvPr/>
        </p:nvSpPr>
        <p:spPr>
          <a:xfrm>
            <a:off x="8319960" y="3648960"/>
            <a:ext cx="2499840" cy="36792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Programa/Linguagem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Text Box 20"/>
          <p:cNvSpPr/>
          <p:nvPr/>
        </p:nvSpPr>
        <p:spPr>
          <a:xfrm>
            <a:off x="8319960" y="3277440"/>
            <a:ext cx="2499840" cy="36792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Algoritmo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Text Box 21"/>
          <p:cNvSpPr/>
          <p:nvPr/>
        </p:nvSpPr>
        <p:spPr>
          <a:xfrm>
            <a:off x="8319960" y="2910600"/>
            <a:ext cx="2499840" cy="36648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Problema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0" name="Text Box 22"/>
          <p:cNvSpPr/>
          <p:nvPr/>
        </p:nvSpPr>
        <p:spPr>
          <a:xfrm>
            <a:off x="8323200" y="5058720"/>
            <a:ext cx="2496240" cy="49032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750" spc="-1" strike="noStrike">
                <a:solidFill>
                  <a:srgbClr val="000000"/>
                </a:solidFill>
                <a:latin typeface="Tahoma"/>
              </a:rPr>
              <a:t>Lógica Digital</a:t>
            </a:r>
            <a:endParaRPr b="0" lang="pt-BR" sz="17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750" spc="-1" strike="noStrike">
              <a:latin typeface="Arial"/>
            </a:endParaRPr>
          </a:p>
        </p:txBody>
      </p:sp>
      <p:sp>
        <p:nvSpPr>
          <p:cNvPr id="141" name="Text Box 23"/>
          <p:cNvSpPr/>
          <p:nvPr/>
        </p:nvSpPr>
        <p:spPr>
          <a:xfrm>
            <a:off x="8323200" y="5429880"/>
            <a:ext cx="2498040" cy="36792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Dispositivos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Text Box 24"/>
          <p:cNvSpPr/>
          <p:nvPr/>
        </p:nvSpPr>
        <p:spPr>
          <a:xfrm>
            <a:off x="8323200" y="3991680"/>
            <a:ext cx="2498040" cy="326520"/>
          </a:xfrm>
          <a:prstGeom prst="rect">
            <a:avLst/>
          </a:prstGeom>
          <a:solidFill>
            <a:srgbClr val="35f6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Software de Sistema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Rounded Rectangle 12"/>
          <p:cNvSpPr/>
          <p:nvPr/>
        </p:nvSpPr>
        <p:spPr>
          <a:xfrm rot="5400000">
            <a:off x="9213480" y="3294000"/>
            <a:ext cx="739440" cy="277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 Box 23"/>
          <p:cNvSpPr/>
          <p:nvPr/>
        </p:nvSpPr>
        <p:spPr>
          <a:xfrm>
            <a:off x="8325000" y="5785560"/>
            <a:ext cx="2499840" cy="36648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Elétrons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00580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Unidade de Processamento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297360" y="929160"/>
            <a:ext cx="11436840" cy="548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8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Realiza as operações </a:t>
            </a:r>
            <a:r>
              <a:rPr b="0" lang="pt-BR" sz="32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lógicas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 </a:t>
            </a:r>
            <a:r>
              <a:rPr b="0" lang="pt-BR" sz="32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aritméticas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unidade de processamento inclui uma ou mais ULAs (Unidade Lógica Aritmética).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Uma </a:t>
            </a:r>
            <a:r>
              <a:rPr b="0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Unidade Lógica Aritmética (ULA)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pode realizar várias operações cada qual associada a uma ou mais intruções.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Wingdings" charset="2"/>
              <a:buChar char=""/>
            </a:pP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LC-3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ADD, AND, NOT (XOR no LC-3b)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Wingdings" charset="2"/>
              <a:buChar char=""/>
            </a:pPr>
            <a:r>
              <a:rPr b="0" lang="pt-BR" sz="28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MIPS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add, sub, mult, and, nor, sll, slr, slt…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Normalmente, a ULA processa dados codificados em </a:t>
            </a:r>
            <a:r>
              <a:rPr b="0" lang="pt-BR" sz="32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palavras.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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Comprimento da palavra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no LC-3 é 16 bits.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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Comprimento da palavra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no MIPS é 32 bits.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8" name="PlaceHolder 3"/>
          <p:cNvSpPr>
            <a:spLocks noGrp="1"/>
          </p:cNvSpPr>
          <p:nvPr>
            <p:ph type="sldNum" idx="29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FCA14D36-0479-46AC-B98B-1BB044F8D56A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nodeType="clickEffect" fill="hold">
                      <p:stCondLst>
                        <p:cond delay="indefinite"/>
                      </p:stCondLst>
                      <p:childTnLst>
                        <p:par>
                          <p:cTn id="2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355680" y="343800"/>
            <a:ext cx="11480400" cy="866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</a:rPr>
              <a:t>Unidade de Processamento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380880" y="1414800"/>
            <a:ext cx="11150280" cy="1704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Uma ULA 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</a:rPr>
              <a:t>combina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uma variedade de operações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</a:rPr>
              <a:t> lógicas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</a:rPr>
              <a:t> aritméticas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em uma única unidade que realiza 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</a:rPr>
              <a:t>uma única operação por vez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A tabela abaixo ilustra um conjunto de operações da ULA, necessárias para implementar um subconjunto das instruções do MIPS.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1" name="Picture 1" descr=""/>
          <p:cNvPicPr/>
          <p:nvPr/>
        </p:nvPicPr>
        <p:blipFill>
          <a:blip r:embed="rId1"/>
          <a:stretch/>
        </p:blipFill>
        <p:spPr>
          <a:xfrm>
            <a:off x="1830960" y="3924360"/>
            <a:ext cx="2679480" cy="2666520"/>
          </a:xfrm>
          <a:prstGeom prst="rect">
            <a:avLst/>
          </a:prstGeom>
          <a:ln w="0">
            <a:noFill/>
          </a:ln>
        </p:spPr>
      </p:pic>
      <p:pic>
        <p:nvPicPr>
          <p:cNvPr id="832" name="Picture 3" descr=""/>
          <p:cNvPicPr/>
          <p:nvPr/>
        </p:nvPicPr>
        <p:blipFill>
          <a:blip r:embed="rId2"/>
          <a:stretch/>
        </p:blipFill>
        <p:spPr>
          <a:xfrm>
            <a:off x="7848720" y="3216240"/>
            <a:ext cx="3477960" cy="3610800"/>
          </a:xfrm>
          <a:prstGeom prst="rect">
            <a:avLst/>
          </a:prstGeom>
          <a:ln w="0">
            <a:noFill/>
          </a:ln>
        </p:spPr>
      </p:pic>
      <p:sp>
        <p:nvSpPr>
          <p:cNvPr id="833" name="TextBox 2"/>
          <p:cNvSpPr/>
          <p:nvPr/>
        </p:nvSpPr>
        <p:spPr>
          <a:xfrm>
            <a:off x="7694280" y="3231720"/>
            <a:ext cx="3786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Exemplos de operações da ULA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4" name="TextBox 4"/>
          <p:cNvSpPr/>
          <p:nvPr/>
        </p:nvSpPr>
        <p:spPr>
          <a:xfrm>
            <a:off x="1830960" y="6144840"/>
            <a:ext cx="30452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Símbolo da 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277360" cy="1066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737b1"/>
                </a:solidFill>
                <a:latin typeface="Calibri"/>
              </a:rPr>
              <a:t>Possibilidade de Projeto para a ULA do Slide Anterior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sldNum" idx="30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8414CC8-06ED-4D47-BD6D-2FEFA9FF9B7B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837" name="Picture 5" descr=""/>
          <p:cNvPicPr/>
          <p:nvPr/>
        </p:nvPicPr>
        <p:blipFill>
          <a:blip r:embed="rId1"/>
          <a:stretch/>
        </p:blipFill>
        <p:spPr>
          <a:xfrm>
            <a:off x="6324480" y="1168200"/>
            <a:ext cx="3792240" cy="5207400"/>
          </a:xfrm>
          <a:prstGeom prst="rect">
            <a:avLst/>
          </a:prstGeom>
          <a:ln w="0">
            <a:noFill/>
          </a:ln>
        </p:spPr>
      </p:pic>
      <p:pic>
        <p:nvPicPr>
          <p:cNvPr id="838" name="Picture 6" descr=""/>
          <p:cNvPicPr/>
          <p:nvPr/>
        </p:nvPicPr>
        <p:blipFill>
          <a:blip r:embed="rId2"/>
          <a:stretch/>
        </p:blipFill>
        <p:spPr>
          <a:xfrm>
            <a:off x="1948320" y="1512000"/>
            <a:ext cx="4011480" cy="4164840"/>
          </a:xfrm>
          <a:prstGeom prst="rect">
            <a:avLst/>
          </a:prstGeom>
          <a:ln w="0">
            <a:noFill/>
          </a:ln>
        </p:spPr>
      </p:pic>
      <p:sp>
        <p:nvSpPr>
          <p:cNvPr id="839" name="TextBox 4"/>
          <p:cNvSpPr/>
          <p:nvPr/>
        </p:nvSpPr>
        <p:spPr>
          <a:xfrm>
            <a:off x="2810160" y="1535760"/>
            <a:ext cx="229176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Operações da 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152280" y="0"/>
            <a:ext cx="116582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Unidade de Processamento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311040" y="914400"/>
            <a:ext cx="1149948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Além da memória principal, o computador possui uma pequena quantidade de armazenamento, formada por registradores, muito perto da ULA.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Propósito:</a:t>
            </a: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armazenar valores temporários para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melhorar o desempenho</a:t>
            </a: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Exemplo: para calcular ((A+B)*C), o resultado intermediário A+B pode ser salvo no armazenamento temporário. Mas por que?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Resposta: É muito lento armazenar cada resultado da ULA na memória principal e então recuperá-lo para uso futuro. O acesso à memória é muito mais lento do que uma adição, multiplicação ou divisão feita pela ULA.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armazenamento temporário normalmente é formado por um conjunto de registradores chamado de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Arquivo de Registro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 (</a:t>
            </a: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Register File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sldNum" idx="31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A87C733B-A36D-49ED-BF34-2F13A8795E3C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4296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6000"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Unidade de Processamento: Armazenamento temporário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/>
          </p:nvPr>
        </p:nvSpPr>
        <p:spPr>
          <a:xfrm>
            <a:off x="311760" y="905040"/>
            <a:ext cx="820368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Os </a:t>
            </a:r>
            <a:r>
              <a:rPr b="1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Registradores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 Unidade de Processamento garantem acesso rápido aos valores a serem processados ​​pela ULA.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Memória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é grande, mas é relativamente lenta.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Tipicamente um registrador tem capacidade de armazenar </a:t>
            </a:r>
            <a:r>
              <a:rPr b="1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uma palavra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</a:t>
            </a:r>
            <a:r>
              <a:rPr b="1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Arquivo de Registro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é um </a:t>
            </a:r>
            <a:r>
              <a:rPr b="1" lang="pt-BR" sz="2400" spc="-1" strike="noStrike">
                <a:solidFill>
                  <a:srgbClr val="05b050"/>
                </a:solidFill>
                <a:latin typeface="Calibri"/>
                <a:ea typeface="ＭＳ Ｐゴシック"/>
              </a:rPr>
              <a:t>Conjunto de Registradores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acessíveis às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instruções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LC-3 tem 8 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registradores de propósito geral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</a:t>
            </a: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GPRs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Numerados de 0 a 7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número de registrador de 3-bits. Tamanho do Registrador = comprimento da palavra = 16 bits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MIPS tem 32 </a:t>
            </a: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registradores de propósito geral.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Numerados de 0 a 31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: número de registrador de 5-bits. Tamanho do registrador = comprimento da palavra = 32 bits.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sldNum" idx="32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2222D695-E476-4CBE-97B4-B604FB446F39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grpSp>
        <p:nvGrpSpPr>
          <p:cNvPr id="846" name="Group 3"/>
          <p:cNvGrpSpPr/>
          <p:nvPr/>
        </p:nvGrpSpPr>
        <p:grpSpPr>
          <a:xfrm>
            <a:off x="8648640" y="2362320"/>
            <a:ext cx="3390480" cy="1218960"/>
            <a:chOff x="8648640" y="2362320"/>
            <a:chExt cx="3390480" cy="1218960"/>
          </a:xfrm>
        </p:grpSpPr>
        <p:sp>
          <p:nvSpPr>
            <p:cNvPr id="847" name="Rectangle 10"/>
            <p:cNvSpPr/>
            <p:nvPr/>
          </p:nvSpPr>
          <p:spPr>
            <a:xfrm>
              <a:off x="8648640" y="2362320"/>
              <a:ext cx="3390480" cy="121896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Unidade de Processamento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48" name="Trapezoid 5"/>
            <p:cNvSpPr/>
            <p:nvPr/>
          </p:nvSpPr>
          <p:spPr>
            <a:xfrm rot="10800000">
              <a:off x="9148320" y="2910240"/>
              <a:ext cx="914040" cy="431280"/>
            </a:xfrm>
            <a:prstGeom prst="trapezoid">
              <a:avLst>
                <a:gd name="adj" fmla="val 25000"/>
              </a:avLst>
            </a:prstGeom>
            <a:solidFill>
              <a:srgbClr val="35f6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TextBox 15"/>
            <p:cNvSpPr/>
            <p:nvPr/>
          </p:nvSpPr>
          <p:spPr>
            <a:xfrm>
              <a:off x="10697040" y="2971800"/>
              <a:ext cx="816480" cy="363960"/>
            </a:xfrm>
            <a:prstGeom prst="rect">
              <a:avLst/>
            </a:prstGeom>
            <a:solidFill>
              <a:srgbClr val="35f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TEMP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50" name="TextBox 7"/>
            <p:cNvSpPr/>
            <p:nvPr/>
          </p:nvSpPr>
          <p:spPr>
            <a:xfrm>
              <a:off x="9294120" y="3027960"/>
              <a:ext cx="6368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</a:rPr>
                <a:t>ULA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851" name="Triangle 8"/>
            <p:cNvSpPr/>
            <p:nvPr/>
          </p:nvSpPr>
          <p:spPr>
            <a:xfrm rot="10800000">
              <a:off x="9402120" y="2901240"/>
              <a:ext cx="462960" cy="125280"/>
            </a:xfrm>
            <a:prstGeom prst="triangle">
              <a:avLst>
                <a:gd name="adj" fmla="val 50000"/>
              </a:avLst>
            </a:prstGeom>
            <a:solidFill>
              <a:srgbClr val="05b0f0"/>
            </a:solidFill>
            <a:ln w="9525">
              <a:solidFill>
                <a:srgbClr val="05b0f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2" name="Straight Connector 9"/>
          <p:cNvSpPr/>
          <p:nvPr/>
        </p:nvSpPr>
        <p:spPr>
          <a:xfrm flipH="1" flipV="1">
            <a:off x="9401400" y="2900520"/>
            <a:ext cx="231840" cy="12564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Straight Connector 1"/>
          <p:cNvSpPr/>
          <p:nvPr/>
        </p:nvSpPr>
        <p:spPr>
          <a:xfrm flipV="1">
            <a:off x="9612720" y="2900520"/>
            <a:ext cx="252000" cy="1270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nodeType="clickEffect" fill="hold">
                      <p:stCondLst>
                        <p:cond delay="indefinite"/>
                      </p:stCondLst>
                      <p:childTnLst>
                        <p:par>
                          <p:cTn id="3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609480" y="9864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</a:rPr>
              <a:t>Relembre: Registrador baseado em Flip-Flops 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/>
          </p:nvPr>
        </p:nvSpPr>
        <p:spPr>
          <a:xfrm>
            <a:off x="592560" y="1210320"/>
            <a:ext cx="10972440" cy="487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Múltiplos flip-flops D em paralelo, cada um armazenando 1 bit.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 type="sldNum" idx="33"/>
          </p:nvPr>
        </p:nvSpPr>
        <p:spPr>
          <a:xfrm>
            <a:off x="9118800" y="64983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CFE7A6-07F6-4AB2-9CC1-7AA91DE1D588}" type="slidenum">
              <a: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graphicFrame>
        <p:nvGraphicFramePr>
          <p:cNvPr id="857" name="Object 4"/>
          <p:cNvGraphicFramePr/>
          <p:nvPr/>
        </p:nvGraphicFramePr>
        <p:xfrm>
          <a:off x="609480" y="2077920"/>
          <a:ext cx="2195280" cy="4144680"/>
        </p:xfrm>
        <a:graphic>
          <a:graphicData uri="http://schemas.openxmlformats.org/presentationml/2006/ole">
            <p:oleObj progId="Visio.Drawing.6" r:id="rId1" spid="">
              <p:embed/>
              <p:pic>
                <p:nvPicPr>
                  <p:cNvPr id="858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09480" y="2077920"/>
                    <a:ext cx="2195280" cy="41446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859" name="Object 5"/>
          <p:cNvGraphicFramePr/>
          <p:nvPr/>
        </p:nvGraphicFramePr>
        <p:xfrm>
          <a:off x="5839200" y="2404440"/>
          <a:ext cx="3661920" cy="1999800"/>
        </p:xfrm>
        <a:graphic>
          <a:graphicData uri="http://schemas.openxmlformats.org/presentationml/2006/ole">
            <p:oleObj progId="Visio.Drawing.6" r:id="rId3" spid="">
              <p:embed/>
              <p:pic>
                <p:nvPicPr>
                  <p:cNvPr id="860" name="Object 5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839200" y="2404440"/>
                    <a:ext cx="3661920" cy="1999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61" name="Straight Arrow Connector 7"/>
          <p:cNvSpPr/>
          <p:nvPr/>
        </p:nvSpPr>
        <p:spPr>
          <a:xfrm flipH="1">
            <a:off x="6566760" y="4339440"/>
            <a:ext cx="186480" cy="92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TextBox 8"/>
          <p:cNvSpPr/>
          <p:nvPr/>
        </p:nvSpPr>
        <p:spPr>
          <a:xfrm>
            <a:off x="4116600" y="5269680"/>
            <a:ext cx="4899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Tahoma"/>
              </a:rPr>
              <a:t>Este registrador armazena 4 bits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3" name="Straight Arrow Connector 9"/>
          <p:cNvSpPr/>
          <p:nvPr/>
        </p:nvSpPr>
        <p:spPr>
          <a:xfrm>
            <a:off x="8233200" y="4072680"/>
            <a:ext cx="556560" cy="60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TextBox 11"/>
          <p:cNvSpPr/>
          <p:nvPr/>
        </p:nvSpPr>
        <p:spPr>
          <a:xfrm>
            <a:off x="6725880" y="4681440"/>
            <a:ext cx="41284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Tahoma"/>
              </a:rPr>
              <a:t>Esta linha representa 4 fios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5" name="Right Arrow 19"/>
          <p:cNvSpPr/>
          <p:nvPr/>
        </p:nvSpPr>
        <p:spPr>
          <a:xfrm>
            <a:off x="3150720" y="3140280"/>
            <a:ext cx="2638800" cy="1459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Tahoma"/>
              </a:rPr>
              <a:t>esquemático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1066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1737b1"/>
                </a:solidFill>
                <a:latin typeface="Calibri"/>
              </a:rPr>
              <a:t>Relembre: Registrador baseado em Flip-Flops D (internamente)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7" name="Content Placeholder 4" descr=""/>
          <p:cNvPicPr/>
          <p:nvPr/>
        </p:nvPicPr>
        <p:blipFill>
          <a:blip r:embed="rId1"/>
          <a:stretch/>
        </p:blipFill>
        <p:spPr>
          <a:xfrm>
            <a:off x="2265120" y="1219320"/>
            <a:ext cx="7355520" cy="5118480"/>
          </a:xfrm>
          <a:prstGeom prst="rect">
            <a:avLst/>
          </a:prstGeom>
          <a:ln w="0">
            <a:noFill/>
          </a:ln>
        </p:spPr>
      </p:pic>
      <p:sp>
        <p:nvSpPr>
          <p:cNvPr id="868" name="PlaceHolder 2"/>
          <p:cNvSpPr>
            <a:spLocks noGrp="1"/>
          </p:cNvSpPr>
          <p:nvPr>
            <p:ph type="sldNum" idx="34"/>
          </p:nvPr>
        </p:nvSpPr>
        <p:spPr>
          <a:xfrm>
            <a:off x="9118800" y="64983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DE0696-667F-476F-A6A7-3E41A7D817CF}" type="slidenum">
              <a:rPr b="0" lang="en-US" sz="1800" spc="-1" strike="noStrike">
                <a:solidFill>
                  <a:srgbClr val="8b8b8b"/>
                </a:solidFill>
                <a:latin typeface="Calibri"/>
                <a:ea typeface="ＭＳ Ｐゴシック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869" name="TextBox 5"/>
          <p:cNvSpPr/>
          <p:nvPr/>
        </p:nvSpPr>
        <p:spPr>
          <a:xfrm>
            <a:off x="1449000" y="6535440"/>
            <a:ext cx="556848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Image source: Patt and Patel, “Introduction to Computing Systems”, 3</a:t>
            </a:r>
            <a:r>
              <a:rPr b="0" lang="en-US" sz="10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 ed., page 95.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 21"/>
          <p:cNvSpPr/>
          <p:nvPr/>
        </p:nvSpPr>
        <p:spPr>
          <a:xfrm>
            <a:off x="8745480" y="2503440"/>
            <a:ext cx="1606320" cy="2041200"/>
          </a:xfrm>
          <a:prstGeom prst="rect">
            <a:avLst/>
          </a:prstGeom>
          <a:solidFill>
            <a:schemeClr val="accent5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Rectangle 20"/>
          <p:cNvSpPr/>
          <p:nvPr/>
        </p:nvSpPr>
        <p:spPr>
          <a:xfrm>
            <a:off x="1835640" y="2503440"/>
            <a:ext cx="1604520" cy="204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85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 Modelo de Von Neumann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 type="sldNum" idx="35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3A93D5B8-3630-46D5-915E-DFDC1888E405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874" name="Rectangle 4"/>
          <p:cNvSpPr/>
          <p:nvPr/>
        </p:nvSpPr>
        <p:spPr>
          <a:xfrm>
            <a:off x="4395960" y="483084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TextBox 7"/>
          <p:cNvSpPr/>
          <p:nvPr/>
        </p:nvSpPr>
        <p:spPr>
          <a:xfrm>
            <a:off x="4593960" y="5055840"/>
            <a:ext cx="292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CONTROLE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6" name="TextBox 8"/>
          <p:cNvSpPr/>
          <p:nvPr/>
        </p:nvSpPr>
        <p:spPr>
          <a:xfrm>
            <a:off x="4740120" y="5649840"/>
            <a:ext cx="1095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ou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7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8" name="Rectangle 10"/>
          <p:cNvSpPr/>
          <p:nvPr/>
        </p:nvSpPr>
        <p:spPr>
          <a:xfrm>
            <a:off x="4395960" y="292752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TextBox 11"/>
          <p:cNvSpPr/>
          <p:nvPr/>
        </p:nvSpPr>
        <p:spPr>
          <a:xfrm>
            <a:off x="4411800" y="2946240"/>
            <a:ext cx="3344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PROCESSAMENTO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880" name="Trapezoid 13"/>
          <p:cNvSpPr/>
          <p:nvPr/>
        </p:nvSpPr>
        <p:spPr>
          <a:xfrm rot="10800000">
            <a:off x="4902480" y="3548160"/>
            <a:ext cx="914040" cy="490320"/>
          </a:xfrm>
          <a:prstGeom prst="trapezoid">
            <a:avLst>
              <a:gd name="adj" fmla="val 25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TextBox 14"/>
          <p:cNvSpPr/>
          <p:nvPr/>
        </p:nvSpPr>
        <p:spPr>
          <a:xfrm>
            <a:off x="5047920" y="3586320"/>
            <a:ext cx="62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2" name="TextBox 15"/>
          <p:cNvSpPr/>
          <p:nvPr/>
        </p:nvSpPr>
        <p:spPr>
          <a:xfrm>
            <a:off x="6451200" y="3548160"/>
            <a:ext cx="816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TEMP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3" name="Rectangle 16"/>
          <p:cNvSpPr/>
          <p:nvPr/>
        </p:nvSpPr>
        <p:spPr>
          <a:xfrm>
            <a:off x="4395960" y="1090440"/>
            <a:ext cx="3390480" cy="13838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TextBox 17"/>
          <p:cNvSpPr/>
          <p:nvPr/>
        </p:nvSpPr>
        <p:spPr>
          <a:xfrm>
            <a:off x="5461200" y="1090440"/>
            <a:ext cx="127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5" name="TextBox 18"/>
          <p:cNvSpPr/>
          <p:nvPr/>
        </p:nvSpPr>
        <p:spPr>
          <a:xfrm>
            <a:off x="5240160" y="1533600"/>
            <a:ext cx="17020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Addr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6" name="TextBox 19"/>
          <p:cNvSpPr/>
          <p:nvPr/>
        </p:nvSpPr>
        <p:spPr>
          <a:xfrm>
            <a:off x="5240880" y="1981080"/>
            <a:ext cx="171576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Data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7" name="Rectangle 20"/>
          <p:cNvSpPr/>
          <p:nvPr/>
        </p:nvSpPr>
        <p:spPr>
          <a:xfrm>
            <a:off x="1839960" y="2503440"/>
            <a:ext cx="16045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Rectangle 21"/>
          <p:cNvSpPr/>
          <p:nvPr/>
        </p:nvSpPr>
        <p:spPr>
          <a:xfrm>
            <a:off x="8729640" y="2503440"/>
            <a:ext cx="16063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TextBox 22"/>
          <p:cNvSpPr/>
          <p:nvPr/>
        </p:nvSpPr>
        <p:spPr>
          <a:xfrm>
            <a:off x="2145600" y="2960640"/>
            <a:ext cx="8668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Teclado,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Mouse,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Disco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90" name="TextBox 23"/>
          <p:cNvSpPr/>
          <p:nvPr/>
        </p:nvSpPr>
        <p:spPr>
          <a:xfrm>
            <a:off x="8993520" y="2960640"/>
            <a:ext cx="11746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Monitor,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Impressora,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91" name="Straight Arrow Connector 25"/>
          <p:cNvSpPr/>
          <p:nvPr/>
        </p:nvSpPr>
        <p:spPr>
          <a:xfrm rot="5400000">
            <a:off x="522792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Straight Arrow Connector 29"/>
          <p:cNvSpPr/>
          <p:nvPr/>
        </p:nvSpPr>
        <p:spPr>
          <a:xfrm flipH="1" flipV="1" rot="5400000">
            <a:off x="644616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Straight Connector 31"/>
          <p:cNvSpPr/>
          <p:nvPr/>
        </p:nvSpPr>
        <p:spPr>
          <a:xfrm flipV="1">
            <a:off x="2641320" y="1533240"/>
            <a:ext cx="360" cy="97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Straight Arrow Connector 33"/>
          <p:cNvSpPr/>
          <p:nvPr/>
        </p:nvSpPr>
        <p:spPr>
          <a:xfrm>
            <a:off x="2641680" y="1533600"/>
            <a:ext cx="175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Straight Connector 35"/>
          <p:cNvSpPr/>
          <p:nvPr/>
        </p:nvSpPr>
        <p:spPr>
          <a:xfrm>
            <a:off x="7786440" y="1533240"/>
            <a:ext cx="172728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Straight Arrow Connector 37"/>
          <p:cNvSpPr/>
          <p:nvPr/>
        </p:nvSpPr>
        <p:spPr>
          <a:xfrm flipH="1" rot="16200000">
            <a:off x="9039240" y="2009520"/>
            <a:ext cx="96804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Straight Arrow Connector 39"/>
          <p:cNvSpPr/>
          <p:nvPr/>
        </p:nvSpPr>
        <p:spPr>
          <a:xfrm flipH="1" flipV="1" rot="5400000">
            <a:off x="58338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Straight Arrow Connector 41"/>
          <p:cNvSpPr/>
          <p:nvPr/>
        </p:nvSpPr>
        <p:spPr>
          <a:xfrm rot="10800000">
            <a:off x="3326400" y="4545360"/>
            <a:ext cx="106956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Straight Arrow Connector 43"/>
          <p:cNvSpPr/>
          <p:nvPr/>
        </p:nvSpPr>
        <p:spPr>
          <a:xfrm flipV="1">
            <a:off x="7786800" y="4545000"/>
            <a:ext cx="106164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Straight Connector 45"/>
          <p:cNvSpPr/>
          <p:nvPr/>
        </p:nvSpPr>
        <p:spPr>
          <a:xfrm flipH="1" flipV="1">
            <a:off x="3906720" y="4313160"/>
            <a:ext cx="488880" cy="517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Straight Connector 47"/>
          <p:cNvSpPr/>
          <p:nvPr/>
        </p:nvSpPr>
        <p:spPr>
          <a:xfrm flipV="1">
            <a:off x="3906720" y="2384280"/>
            <a:ext cx="1440" cy="1930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Straight Arrow Connector 49"/>
          <p:cNvSpPr/>
          <p:nvPr/>
        </p:nvSpPr>
        <p:spPr>
          <a:xfrm flipV="1">
            <a:off x="3908520" y="2243880"/>
            <a:ext cx="4870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Straight Arrow Connector 53"/>
          <p:cNvSpPr/>
          <p:nvPr/>
        </p:nvSpPr>
        <p:spPr>
          <a:xfrm rot="5400000">
            <a:off x="64170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04" name="Picture 3" descr=""/>
          <p:cNvPicPr/>
          <p:nvPr/>
        </p:nvPicPr>
        <p:blipFill>
          <a:blip r:embed="rId1"/>
          <a:stretch/>
        </p:blipFill>
        <p:spPr>
          <a:xfrm>
            <a:off x="4578480" y="3352680"/>
            <a:ext cx="1551600" cy="776520"/>
          </a:xfrm>
          <a:prstGeom prst="rect">
            <a:avLst/>
          </a:prstGeom>
          <a:ln w="0">
            <a:noFill/>
          </a:ln>
        </p:spPr>
      </p:pic>
      <p:sp>
        <p:nvSpPr>
          <p:cNvPr id="905" name="TextBox 4"/>
          <p:cNvSpPr/>
          <p:nvPr/>
        </p:nvSpPr>
        <p:spPr>
          <a:xfrm>
            <a:off x="5036040" y="3659760"/>
            <a:ext cx="636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00580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Entrada e Saída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/>
          </p:nvPr>
        </p:nvSpPr>
        <p:spPr>
          <a:xfrm>
            <a:off x="294840" y="914400"/>
            <a:ext cx="1150596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Permite que as informações entrem (input) e saiam (output) do computador. Muitos dispositivos, coletivamente chamados de periféricos, são usados para entrada e saída.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432ff"/>
              </a:buClr>
              <a:buSzPct val="60000"/>
              <a:buFont typeface="Wingdings" charset="2"/>
              <a:buChar char=""/>
            </a:pP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Periféricos de Entrada (Input)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b05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teclado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Mouse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Scanner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Disco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Etc.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432ff"/>
              </a:buClr>
              <a:buSzPct val="60000"/>
              <a:buFont typeface="Wingdings" charset="2"/>
              <a:buChar char=""/>
            </a:pP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Periféricos de Saída (Output)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b05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Monitor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Impressora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Discos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60000"/>
              <a:buFont typeface="Wingdings" charset="2"/>
              <a:buChar char="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Etc.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Num" idx="36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9C6B7262-841B-4D01-904F-23C228D786E5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Rectangle 4"/>
          <p:cNvSpPr/>
          <p:nvPr/>
        </p:nvSpPr>
        <p:spPr>
          <a:xfrm>
            <a:off x="4382280" y="4829040"/>
            <a:ext cx="3390480" cy="1385640"/>
          </a:xfrm>
          <a:prstGeom prst="rect">
            <a:avLst/>
          </a:prstGeom>
          <a:solidFill>
            <a:srgbClr val="ff26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86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 Modelo de von Neumann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ldNum" idx="37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5DC53024-EA8C-44E0-8A3D-EF0ED2832574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912" name="Rectangle 4"/>
          <p:cNvSpPr/>
          <p:nvPr/>
        </p:nvSpPr>
        <p:spPr>
          <a:xfrm>
            <a:off x="4395960" y="483084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TextBox 7"/>
          <p:cNvSpPr/>
          <p:nvPr/>
        </p:nvSpPr>
        <p:spPr>
          <a:xfrm>
            <a:off x="4593960" y="5055840"/>
            <a:ext cx="292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CONTROLE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4" name="TextBox 8"/>
          <p:cNvSpPr/>
          <p:nvPr/>
        </p:nvSpPr>
        <p:spPr>
          <a:xfrm>
            <a:off x="4740120" y="5649840"/>
            <a:ext cx="1095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ou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5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6" name="Rectangle 10"/>
          <p:cNvSpPr/>
          <p:nvPr/>
        </p:nvSpPr>
        <p:spPr>
          <a:xfrm>
            <a:off x="4395960" y="292752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TextBox 11"/>
          <p:cNvSpPr/>
          <p:nvPr/>
        </p:nvSpPr>
        <p:spPr>
          <a:xfrm>
            <a:off x="4411800" y="2946240"/>
            <a:ext cx="3344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PROCESSAMENTO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18" name="TextBox 15"/>
          <p:cNvSpPr/>
          <p:nvPr/>
        </p:nvSpPr>
        <p:spPr>
          <a:xfrm>
            <a:off x="6451200" y="3548160"/>
            <a:ext cx="816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TEMP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9" name="Rectangle 16"/>
          <p:cNvSpPr/>
          <p:nvPr/>
        </p:nvSpPr>
        <p:spPr>
          <a:xfrm>
            <a:off x="4395960" y="1090440"/>
            <a:ext cx="3390480" cy="13838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TextBox 17"/>
          <p:cNvSpPr/>
          <p:nvPr/>
        </p:nvSpPr>
        <p:spPr>
          <a:xfrm>
            <a:off x="5461200" y="1090440"/>
            <a:ext cx="127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1" name="TextBox 18"/>
          <p:cNvSpPr/>
          <p:nvPr/>
        </p:nvSpPr>
        <p:spPr>
          <a:xfrm>
            <a:off x="5240160" y="1533600"/>
            <a:ext cx="17020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Addr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2" name="TextBox 19"/>
          <p:cNvSpPr/>
          <p:nvPr/>
        </p:nvSpPr>
        <p:spPr>
          <a:xfrm>
            <a:off x="5240880" y="1981080"/>
            <a:ext cx="171576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Data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3" name="Rectangle 20"/>
          <p:cNvSpPr/>
          <p:nvPr/>
        </p:nvSpPr>
        <p:spPr>
          <a:xfrm>
            <a:off x="1839960" y="2503440"/>
            <a:ext cx="16045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Rectangle 21"/>
          <p:cNvSpPr/>
          <p:nvPr/>
        </p:nvSpPr>
        <p:spPr>
          <a:xfrm>
            <a:off x="8729640" y="2503440"/>
            <a:ext cx="16063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TextBox 22"/>
          <p:cNvSpPr/>
          <p:nvPr/>
        </p:nvSpPr>
        <p:spPr>
          <a:xfrm>
            <a:off x="2145600" y="2960640"/>
            <a:ext cx="8668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Teclado,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Mouse,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Disco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26" name="TextBox 23"/>
          <p:cNvSpPr/>
          <p:nvPr/>
        </p:nvSpPr>
        <p:spPr>
          <a:xfrm>
            <a:off x="8993520" y="2960640"/>
            <a:ext cx="11746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Monitor,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Impressora,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27" name="Straight Arrow Connector 25"/>
          <p:cNvSpPr/>
          <p:nvPr/>
        </p:nvSpPr>
        <p:spPr>
          <a:xfrm rot="5400000">
            <a:off x="522792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Straight Arrow Connector 29"/>
          <p:cNvSpPr/>
          <p:nvPr/>
        </p:nvSpPr>
        <p:spPr>
          <a:xfrm flipH="1" flipV="1" rot="5400000">
            <a:off x="644616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Straight Connector 31"/>
          <p:cNvSpPr/>
          <p:nvPr/>
        </p:nvSpPr>
        <p:spPr>
          <a:xfrm flipV="1">
            <a:off x="2641320" y="1533240"/>
            <a:ext cx="360" cy="97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Straight Arrow Connector 33"/>
          <p:cNvSpPr/>
          <p:nvPr/>
        </p:nvSpPr>
        <p:spPr>
          <a:xfrm>
            <a:off x="2641680" y="1533600"/>
            <a:ext cx="175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Straight Connector 35"/>
          <p:cNvSpPr/>
          <p:nvPr/>
        </p:nvSpPr>
        <p:spPr>
          <a:xfrm>
            <a:off x="7786440" y="1533240"/>
            <a:ext cx="172728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Straight Arrow Connector 37"/>
          <p:cNvSpPr/>
          <p:nvPr/>
        </p:nvSpPr>
        <p:spPr>
          <a:xfrm flipH="1" rot="16200000">
            <a:off x="9039240" y="2009520"/>
            <a:ext cx="96804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Straight Arrow Connector 39"/>
          <p:cNvSpPr/>
          <p:nvPr/>
        </p:nvSpPr>
        <p:spPr>
          <a:xfrm flipH="1" flipV="1" rot="5400000">
            <a:off x="58338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Straight Arrow Connector 41"/>
          <p:cNvSpPr/>
          <p:nvPr/>
        </p:nvSpPr>
        <p:spPr>
          <a:xfrm rot="10800000">
            <a:off x="3326400" y="4545360"/>
            <a:ext cx="106956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Straight Arrow Connector 43"/>
          <p:cNvSpPr/>
          <p:nvPr/>
        </p:nvSpPr>
        <p:spPr>
          <a:xfrm flipV="1">
            <a:off x="7786800" y="4545000"/>
            <a:ext cx="106164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Straight Connector 45"/>
          <p:cNvSpPr/>
          <p:nvPr/>
        </p:nvSpPr>
        <p:spPr>
          <a:xfrm flipH="1" flipV="1">
            <a:off x="3906720" y="4313160"/>
            <a:ext cx="488880" cy="517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Straight Connector 47"/>
          <p:cNvSpPr/>
          <p:nvPr/>
        </p:nvSpPr>
        <p:spPr>
          <a:xfrm flipV="1">
            <a:off x="3906720" y="2384280"/>
            <a:ext cx="1440" cy="1930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Straight Arrow Connector 49"/>
          <p:cNvSpPr/>
          <p:nvPr/>
        </p:nvSpPr>
        <p:spPr>
          <a:xfrm flipV="1">
            <a:off x="3908520" y="2243880"/>
            <a:ext cx="4870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Straight Arrow Connector 53"/>
          <p:cNvSpPr/>
          <p:nvPr/>
        </p:nvSpPr>
        <p:spPr>
          <a:xfrm rot="5400000">
            <a:off x="64170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TextBox 8"/>
          <p:cNvSpPr/>
          <p:nvPr/>
        </p:nvSpPr>
        <p:spPr>
          <a:xfrm>
            <a:off x="4734000" y="5649840"/>
            <a:ext cx="1133280" cy="363960"/>
          </a:xfrm>
          <a:prstGeom prst="rect">
            <a:avLst/>
          </a:prstGeom>
          <a:solidFill>
            <a:srgbClr val="ff7e7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or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1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solidFill>
            <a:srgbClr val="ff7e7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42" name="Picture 1" descr=""/>
          <p:cNvPicPr/>
          <p:nvPr/>
        </p:nvPicPr>
        <p:blipFill>
          <a:blip r:embed="rId1"/>
          <a:stretch/>
        </p:blipFill>
        <p:spPr>
          <a:xfrm>
            <a:off x="4578480" y="3354840"/>
            <a:ext cx="1551600" cy="776520"/>
          </a:xfrm>
          <a:prstGeom prst="rect">
            <a:avLst/>
          </a:prstGeom>
          <a:ln w="0">
            <a:noFill/>
          </a:ln>
        </p:spPr>
      </p:pic>
      <p:sp>
        <p:nvSpPr>
          <p:cNvPr id="943" name="TextBox 2"/>
          <p:cNvSpPr/>
          <p:nvPr/>
        </p:nvSpPr>
        <p:spPr>
          <a:xfrm>
            <a:off x="5036040" y="3661920"/>
            <a:ext cx="636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1143000"/>
            <a:ext cx="10896120" cy="2209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 Modelo de Von Neumann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914400" y="3581280"/>
            <a:ext cx="1046448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Computador Programável de Propósito Geral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D9603ADE-6ABE-4BC6-B763-AAC64899228C}" type="slidenum">
              <a:rPr b="0" lang="en-US" sz="12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3</a:t>
            </a:fld>
            <a:endParaRPr b="0" lang="pt-B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005804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Unidade de Controle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891504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 unidade de controle é como um maestro de uma orquestra. Ela conduz, passo-a-passo,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o processamento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das instruções</a:t>
            </a:r>
            <a:r>
              <a:rPr b="0" lang="pt-BR" sz="24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de um programa.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 busca a instrução a ser executada para o </a:t>
            </a:r>
            <a:r>
              <a:rPr b="1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Registrador de Instrução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(Instruction Register - IR), e gera os sinais de controle necessários para processá-la.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Ela também carrega no registrador </a:t>
            </a:r>
            <a:r>
              <a:rPr b="1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Contador de Programa</a:t>
            </a:r>
            <a:r>
              <a:rPr b="0" lang="pt-BR" sz="24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(Program Counter – PC), também conhecido como Instruction Pointer (IP), o </a:t>
            </a:r>
            <a:r>
              <a:rPr b="1" lang="pt-BR" sz="2400" spc="-1" strike="noStrike">
                <a:solidFill>
                  <a:srgbClr val="1d40ef"/>
                </a:solidFill>
                <a:latin typeface="Calibri"/>
                <a:ea typeface="ＭＳ Ｐゴシック"/>
              </a:rPr>
              <a:t>endereço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da próxima instrução a ser processada.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sldNum" idx="38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92843DBC-62B6-4218-B2EC-FC9B7F86D3F4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pic>
        <p:nvPicPr>
          <p:cNvPr id="947" name="Picture 1" descr=""/>
          <p:cNvPicPr/>
          <p:nvPr/>
        </p:nvPicPr>
        <p:blipFill>
          <a:blip r:embed="rId1"/>
          <a:stretch/>
        </p:blipFill>
        <p:spPr>
          <a:xfrm>
            <a:off x="9220320" y="2743200"/>
            <a:ext cx="2793600" cy="117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429640" cy="896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d40ef"/>
                </a:solidFill>
                <a:latin typeface="Calibri"/>
                <a:ea typeface="ＭＳ Ｐゴシック"/>
              </a:rPr>
              <a:t>Estado Arquitetural visível ao Programador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sldNum" idx="39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1F43E6B0-A859-4991-9162-9515AADBF489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950" name="Rectangle 3"/>
          <p:cNvSpPr/>
          <p:nvPr/>
        </p:nvSpPr>
        <p:spPr>
          <a:xfrm>
            <a:off x="2666880" y="1506600"/>
            <a:ext cx="2819160" cy="2971440"/>
          </a:xfrm>
          <a:prstGeom prst="rect">
            <a:avLst/>
          </a:prstGeom>
          <a:noFill/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Rectangle 4"/>
          <p:cNvSpPr/>
          <p:nvPr/>
        </p:nvSpPr>
        <p:spPr>
          <a:xfrm>
            <a:off x="2666880" y="1506600"/>
            <a:ext cx="2819160" cy="29016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M[0]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2" name="Rectangle 5"/>
          <p:cNvSpPr/>
          <p:nvPr/>
        </p:nvSpPr>
        <p:spPr>
          <a:xfrm>
            <a:off x="2666880" y="1797120"/>
            <a:ext cx="2819160" cy="28872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M[1]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3" name="Rectangle 6"/>
          <p:cNvSpPr/>
          <p:nvPr/>
        </p:nvSpPr>
        <p:spPr>
          <a:xfrm>
            <a:off x="2666880" y="2085840"/>
            <a:ext cx="2819160" cy="29016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M[2]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4" name="Rectangle 7"/>
          <p:cNvSpPr/>
          <p:nvPr/>
        </p:nvSpPr>
        <p:spPr>
          <a:xfrm>
            <a:off x="2666880" y="2376360"/>
            <a:ext cx="2819160" cy="29016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M[3]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5" name="Rectangle 8"/>
          <p:cNvSpPr/>
          <p:nvPr/>
        </p:nvSpPr>
        <p:spPr>
          <a:xfrm>
            <a:off x="2666880" y="2666880"/>
            <a:ext cx="2819160" cy="28872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M[4]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6" name="Rectangle 9"/>
          <p:cNvSpPr/>
          <p:nvPr/>
        </p:nvSpPr>
        <p:spPr>
          <a:xfrm>
            <a:off x="2666880" y="4187880"/>
            <a:ext cx="2819160" cy="290160"/>
          </a:xfrm>
          <a:prstGeom prst="rect">
            <a:avLst/>
          </a:prstGeom>
          <a:solidFill>
            <a:srgbClr val="00b05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M[N-1]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7" name="Rectangle 10"/>
          <p:cNvSpPr/>
          <p:nvPr/>
        </p:nvSpPr>
        <p:spPr>
          <a:xfrm>
            <a:off x="1600200" y="4419720"/>
            <a:ext cx="4876560" cy="12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Matriz de localizações de armazenamento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Indexadas por um endereço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58" name="Rectangle 11"/>
          <p:cNvSpPr/>
          <p:nvPr/>
        </p:nvSpPr>
        <p:spPr>
          <a:xfrm>
            <a:off x="6324480" y="4419720"/>
            <a:ext cx="3276360" cy="286920"/>
          </a:xfrm>
          <a:prstGeom prst="rect">
            <a:avLst/>
          </a:prstGeom>
          <a:noFill/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Contador de programa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Endereço de memória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9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 instrução corrente (ou próxima)</a:t>
            </a:r>
            <a:endParaRPr b="0" lang="pt-BR" sz="1900" spc="-1" strike="noStrike">
              <a:latin typeface="Arial"/>
            </a:endParaRPr>
          </a:p>
        </p:txBody>
      </p:sp>
      <p:grpSp>
        <p:nvGrpSpPr>
          <p:cNvPr id="959" name="Group 13"/>
          <p:cNvGrpSpPr/>
          <p:nvPr/>
        </p:nvGrpSpPr>
        <p:grpSpPr>
          <a:xfrm>
            <a:off x="6858000" y="1447920"/>
            <a:ext cx="4190760" cy="2574000"/>
            <a:chOff x="6858000" y="1447920"/>
            <a:chExt cx="4190760" cy="2574000"/>
          </a:xfrm>
        </p:grpSpPr>
        <p:sp>
          <p:nvSpPr>
            <p:cNvPr id="960" name="Rectangle 14"/>
            <p:cNvSpPr/>
            <p:nvPr/>
          </p:nvSpPr>
          <p:spPr>
            <a:xfrm>
              <a:off x="7315200" y="1600200"/>
              <a:ext cx="1904760" cy="304560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Rectangle 15"/>
            <p:cNvSpPr/>
            <p:nvPr/>
          </p:nvSpPr>
          <p:spPr>
            <a:xfrm>
              <a:off x="7467480" y="1981080"/>
              <a:ext cx="1904760" cy="304560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Rectangle 16"/>
            <p:cNvSpPr/>
            <p:nvPr/>
          </p:nvSpPr>
          <p:spPr>
            <a:xfrm>
              <a:off x="7696080" y="1752480"/>
              <a:ext cx="1904760" cy="304560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Rectangle 17"/>
            <p:cNvSpPr/>
            <p:nvPr/>
          </p:nvSpPr>
          <p:spPr>
            <a:xfrm>
              <a:off x="7924680" y="1447920"/>
              <a:ext cx="1904760" cy="304560"/>
            </a:xfrm>
            <a:prstGeom prst="rect">
              <a:avLst/>
            </a:prstGeom>
            <a:solidFill>
              <a:srgbClr val="35f6ff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Rectangle 18"/>
            <p:cNvSpPr/>
            <p:nvPr/>
          </p:nvSpPr>
          <p:spPr>
            <a:xfrm>
              <a:off x="6858000" y="2438280"/>
              <a:ext cx="4190760" cy="158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1800" spc="-1" strike="noStrike">
                  <a:solidFill>
                    <a:srgbClr val="0000ff"/>
                  </a:solidFill>
                  <a:latin typeface="Calibri"/>
                  <a:ea typeface="ＭＳ Ｐゴシック"/>
                </a:rPr>
                <a:t>Registradores</a:t>
              </a:r>
              <a:endParaRPr b="0" lang="pt-B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- recebe nomes especiais no ISA</a:t>
              </a:r>
              <a:endParaRPr b="0" lang="pt-BR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ＭＳ Ｐゴシック"/>
                </a:rPr>
                <a:t>- propósito geral e propósito especial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965" name="Text Box 12"/>
          <p:cNvSpPr/>
          <p:nvPr/>
        </p:nvSpPr>
        <p:spPr>
          <a:xfrm>
            <a:off x="762120" y="5562720"/>
            <a:ext cx="106675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Os programas (sequência de instruções) especificam como transformar os valores do estado arquitetural visível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66" name="TextBox 1"/>
          <p:cNvSpPr/>
          <p:nvPr/>
        </p:nvSpPr>
        <p:spPr>
          <a:xfrm>
            <a:off x="3845880" y="3036960"/>
            <a:ext cx="252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480400" cy="717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1d40ef"/>
                </a:solidFill>
                <a:latin typeface="Calibri"/>
                <a:ea typeface="ＭＳ Ｐゴシック"/>
              </a:rPr>
              <a:t>Propriedades Chave do Modelo de Von Neumann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304920" y="920880"/>
            <a:ext cx="11353320" cy="555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Modelo de Von Neumann possui duas propriedades chave: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Wingdings" charset="2"/>
              <a:buChar char=""/>
            </a:pP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Programa Armazenado: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Instruções e dados armazenados de forma binária em uma matriz de memória.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ff"/>
              </a:buClr>
              <a:buFont typeface="Wingdings" charset="2"/>
              <a:buChar char=""/>
            </a:pP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Memória é unificada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entre instruções e dados. A interpretação do valor armazenado depende dos sinais de controle, ou melhor, do estágio do ciclo de execução.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Wingdings" charset="2"/>
              <a:buChar char=""/>
            </a:pPr>
            <a:r>
              <a:rPr b="1" lang="pt-BR" sz="2400" spc="-1" strike="noStrike">
                <a:solidFill>
                  <a:srgbClr val="c00000"/>
                </a:solidFill>
                <a:latin typeface="Calibri"/>
                <a:ea typeface="ＭＳ Ｐゴシック"/>
              </a:rPr>
              <a:t>Processamento sequencial de instruções: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Uma instrução processada por vez.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ff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Contador de Programa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“aponta” para a posição em memória onde se encontra a próxima instrução a ser processada.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ff"/>
              </a:buClr>
              <a:buFont typeface="Wingdings" charset="2"/>
              <a:buChar char=""/>
            </a:pPr>
            <a:r>
              <a:rPr b="0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Contador de Programa é avançado sequencialmente,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exceto quando instruções de transferência de controle são executadas.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sldNum" idx="40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A01EC7E5-ACA4-4F04-BCC3-4094959022A5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883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1d40ef"/>
                </a:solidFill>
                <a:latin typeface="Calibri"/>
              </a:rPr>
              <a:t>Exemplo de  Máquina de von Neumann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defRPr b="0" lang="pt-BR" sz="2400" spc="-1" strike="noStrike">
                <a:latin typeface="Times New Roman"/>
              </a:defRPr>
            </a:lvl1pPr>
          </a:lstStyle>
          <a:p>
            <a:endParaRPr b="0" lang="pt-BR" sz="2400" spc="-1" strike="noStrike">
              <a:latin typeface="Times New Roman"/>
            </a:endParaRPr>
          </a:p>
        </p:txBody>
      </p:sp>
      <p:pic>
        <p:nvPicPr>
          <p:cNvPr id="972" name="Picture 2" descr=""/>
          <p:cNvPicPr/>
          <p:nvPr/>
        </p:nvPicPr>
        <p:blipFill>
          <a:blip r:embed="rId1"/>
          <a:stretch/>
        </p:blipFill>
        <p:spPr>
          <a:xfrm>
            <a:off x="3124080" y="933480"/>
            <a:ext cx="5732280" cy="5461560"/>
          </a:xfrm>
          <a:prstGeom prst="rect">
            <a:avLst/>
          </a:prstGeom>
          <a:ln w="0">
            <a:noFill/>
          </a:ln>
        </p:spPr>
      </p:pic>
      <p:sp>
        <p:nvSpPr>
          <p:cNvPr id="973" name="TextBox 3"/>
          <p:cNvSpPr/>
          <p:nvPr/>
        </p:nvSpPr>
        <p:spPr>
          <a:xfrm>
            <a:off x="2916720" y="6509880"/>
            <a:ext cx="60483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Source: </a:t>
            </a:r>
            <a:r>
              <a:rPr b="0" lang="en-US" sz="12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https://www.anandtech.com/show/16252/mac-mini-apple-m1-tested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74" name="TextBox 5"/>
          <p:cNvSpPr/>
          <p:nvPr/>
        </p:nvSpPr>
        <p:spPr>
          <a:xfrm>
            <a:off x="9139680" y="3329640"/>
            <a:ext cx="1832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</a:rPr>
              <a:t>Apple M1, 2021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0210320" cy="1066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d40ef"/>
                </a:solidFill>
                <a:latin typeface="Calibri"/>
              </a:rPr>
              <a:t>Outra Máquina de von Neumann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sldNum" idx="42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CCE38999-C8EE-42E8-868C-F42D6C76FE99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978" name="Picture 4" descr=""/>
          <p:cNvPicPr/>
          <p:nvPr/>
        </p:nvPicPr>
        <p:blipFill>
          <a:blip r:embed="rId1"/>
          <a:stretch/>
        </p:blipFill>
        <p:spPr>
          <a:xfrm>
            <a:off x="1581840" y="1399320"/>
            <a:ext cx="6721920" cy="4433040"/>
          </a:xfrm>
          <a:prstGeom prst="rect">
            <a:avLst/>
          </a:prstGeom>
          <a:ln w="0">
            <a:noFill/>
          </a:ln>
        </p:spPr>
      </p:pic>
      <p:sp>
        <p:nvSpPr>
          <p:cNvPr id="979" name="Rectangle 5"/>
          <p:cNvSpPr/>
          <p:nvPr/>
        </p:nvSpPr>
        <p:spPr>
          <a:xfrm>
            <a:off x="1716840" y="6520320"/>
            <a:ext cx="84934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https://wccftech.com/amd-ryzen-5000-zen-3-vermeer-undressed-high-res-die-shots-close-ups-pictured-detailed/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980" name="TextBox 6"/>
          <p:cNvSpPr/>
          <p:nvPr/>
        </p:nvSpPr>
        <p:spPr>
          <a:xfrm>
            <a:off x="3397680" y="6047280"/>
            <a:ext cx="3258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432ff"/>
                </a:solidFill>
                <a:latin typeface="Calibri"/>
              </a:rPr>
              <a:t>AMD Ryzen 5000, 2020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1" name="TextBox 8"/>
          <p:cNvSpPr/>
          <p:nvPr/>
        </p:nvSpPr>
        <p:spPr>
          <a:xfrm>
            <a:off x="8610480" y="1432440"/>
            <a:ext cx="2666520" cy="472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Core Count: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cores/16 threads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L1 Caches: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32 KB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por core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L2 Caches: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512 KB por core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</a:rPr>
              <a:t>L3 Cache: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32 MB compartilhado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480400" cy="810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</a:rPr>
              <a:t>Como um computador básico é construído?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202320" y="1260000"/>
            <a:ext cx="7717680" cy="5555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Já aprendemos como projetar: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Estruturas lógicas Combinacionais.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Estruturas lógicas Sequenciais.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Vamos subir o nível de abstração e com esses blocos básicos construir: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Unidades de Execução.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Unidades de Decisão.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Unidades de Memória/armazenamento.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432ff"/>
              </a:buClr>
              <a:buFont typeface="Arial"/>
              <a:buChar char="–"/>
            </a:pPr>
            <a:r>
              <a:rPr b="0" lang="pt-BR" sz="20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Unidades de Comunicação.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13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694F7A76-CA54-43C9-A79B-F2EF3C817205}" type="slidenum">
              <a:rPr b="0" lang="en-US" sz="1800" spc="-1" strike="noStrike">
                <a:solidFill>
                  <a:srgbClr val="000000"/>
                </a:solidFill>
                <a:latin typeface="Calibri"/>
              </a:rPr>
              <a:t>3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51" name="Text Box 17"/>
          <p:cNvSpPr/>
          <p:nvPr/>
        </p:nvSpPr>
        <p:spPr>
          <a:xfrm>
            <a:off x="8304120" y="3492360"/>
            <a:ext cx="2517120" cy="36396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Micro-arquitetura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Text Box 18"/>
          <p:cNvSpPr/>
          <p:nvPr/>
        </p:nvSpPr>
        <p:spPr>
          <a:xfrm>
            <a:off x="8304120" y="3121200"/>
            <a:ext cx="2517120" cy="4518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Interface SW/HW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Text Box 19"/>
          <p:cNvSpPr/>
          <p:nvPr/>
        </p:nvSpPr>
        <p:spPr>
          <a:xfrm>
            <a:off x="8300880" y="2455920"/>
            <a:ext cx="2518920" cy="45396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Programa/Linguagem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Text Box 20"/>
          <p:cNvSpPr/>
          <p:nvPr/>
        </p:nvSpPr>
        <p:spPr>
          <a:xfrm>
            <a:off x="8300880" y="2084400"/>
            <a:ext cx="2518920" cy="45396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Algoritmo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Text Box 21"/>
          <p:cNvSpPr/>
          <p:nvPr/>
        </p:nvSpPr>
        <p:spPr>
          <a:xfrm>
            <a:off x="8300880" y="1717560"/>
            <a:ext cx="2518920" cy="451800"/>
          </a:xfrm>
          <a:prstGeom prst="rect">
            <a:avLst/>
          </a:prstGeom>
          <a:solidFill>
            <a:srgbClr val="00ff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Problema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Text Box 22"/>
          <p:cNvSpPr/>
          <p:nvPr/>
        </p:nvSpPr>
        <p:spPr>
          <a:xfrm>
            <a:off x="8304120" y="3865680"/>
            <a:ext cx="2514960" cy="60444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750" spc="-1" strike="noStrike">
                <a:solidFill>
                  <a:srgbClr val="000000"/>
                </a:solidFill>
                <a:latin typeface="Tahoma"/>
              </a:rPr>
              <a:t>Lógica</a:t>
            </a:r>
            <a:endParaRPr b="0" lang="pt-BR" sz="17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750" spc="-1" strike="noStrike">
              <a:latin typeface="Arial"/>
            </a:endParaRPr>
          </a:p>
        </p:txBody>
      </p:sp>
      <p:sp>
        <p:nvSpPr>
          <p:cNvPr id="157" name="Text Box 23"/>
          <p:cNvSpPr/>
          <p:nvPr/>
        </p:nvSpPr>
        <p:spPr>
          <a:xfrm>
            <a:off x="8304120" y="4237200"/>
            <a:ext cx="2517120" cy="45396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Dispositivos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Text Box 24"/>
          <p:cNvSpPr/>
          <p:nvPr/>
        </p:nvSpPr>
        <p:spPr>
          <a:xfrm>
            <a:off x="8304120" y="2798640"/>
            <a:ext cx="2517120" cy="402840"/>
          </a:xfrm>
          <a:prstGeom prst="rect">
            <a:avLst/>
          </a:prstGeom>
          <a:solidFill>
            <a:srgbClr val="35f6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Software de Sistema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9" name="Rounded Rectangle 12"/>
          <p:cNvSpPr/>
          <p:nvPr/>
        </p:nvSpPr>
        <p:spPr>
          <a:xfrm rot="5400000">
            <a:off x="9243000" y="2092320"/>
            <a:ext cx="635760" cy="279828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 Box 23"/>
          <p:cNvSpPr/>
          <p:nvPr/>
        </p:nvSpPr>
        <p:spPr>
          <a:xfrm>
            <a:off x="8305920" y="4592520"/>
            <a:ext cx="2518920" cy="451800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Elétrons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50596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O Modelo de von Neumann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1150596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7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1737b1"/>
              </a:buClr>
              <a:buFont typeface="Wingdings" charset="2"/>
              <a:buChar char=""/>
            </a:pPr>
            <a:r>
              <a:rPr b="1" lang="pt-BR" sz="32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John von Neumann 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propôs em 1946 </a:t>
            </a:r>
            <a:r>
              <a:rPr b="0" lang="pt-BR" sz="3200" spc="-1" strike="noStrike">
                <a:solidFill>
                  <a:srgbClr val="00b050"/>
                </a:solidFill>
                <a:latin typeface="Calibri"/>
                <a:ea typeface="ＭＳ Ｐゴシック"/>
              </a:rPr>
              <a:t>um modelo fundamental de computador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de propósito geral consistindo de cinco componentes interligados: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Memória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(armazena os dados e o programa escrito em </a:t>
            </a: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linguagem de máquina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Unidade de Processamento.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Unidade de Controle </a:t>
            </a: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(controla a execução do programa).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Entrada (input).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ff0000"/>
              </a:buClr>
              <a:buFont typeface="Wingdings" charset="2"/>
              <a:buChar char=""/>
            </a:pPr>
            <a:r>
              <a:rPr b="0" lang="pt-BR" sz="28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Saída (output).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Estudaremos o projeto do </a:t>
            </a:r>
            <a:r>
              <a:rPr b="0" lang="pt-BR" sz="3200" spc="-1" strike="noStrike">
                <a:solidFill>
                  <a:srgbClr val="0432ff"/>
                </a:solidFill>
                <a:latin typeface="Calibri"/>
                <a:ea typeface="ＭＳ Ｐゴシック"/>
              </a:rPr>
              <a:t>MIPS</a:t>
            </a: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, um computador que segue o modelo de von Neumann.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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Praticamente todos os computadores de propósito geral de hoje usam o modelo de von Neumann.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4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D184D443-B918-445B-A7A9-191A5D812289}" type="slidenum">
              <a:rPr b="0" lang="pt-BR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5</a:t>
            </a:fld>
            <a:endParaRPr b="0" lang="pt-BR" sz="1600" spc="-1" strike="noStrike">
              <a:latin typeface="Times New Roman"/>
            </a:endParaRPr>
          </a:p>
        </p:txBody>
      </p:sp>
      <p:pic>
        <p:nvPicPr>
          <p:cNvPr id="164" name="Picture 1" descr=""/>
          <p:cNvPicPr/>
          <p:nvPr/>
        </p:nvPicPr>
        <p:blipFill>
          <a:blip r:embed="rId1"/>
          <a:stretch/>
        </p:blipFill>
        <p:spPr>
          <a:xfrm>
            <a:off x="9486360" y="2209680"/>
            <a:ext cx="1401480" cy="1827000"/>
          </a:xfrm>
          <a:prstGeom prst="rect">
            <a:avLst/>
          </a:prstGeom>
          <a:ln w="0">
            <a:noFill/>
          </a:ln>
        </p:spPr>
      </p:pic>
      <p:sp>
        <p:nvSpPr>
          <p:cNvPr id="165" name="TextBox 2"/>
          <p:cNvSpPr/>
          <p:nvPr/>
        </p:nvSpPr>
        <p:spPr>
          <a:xfrm>
            <a:off x="838080" y="6487560"/>
            <a:ext cx="10438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Burks, Goldstein, von Neumann, “</a:t>
            </a:r>
            <a:r>
              <a:rPr b="0" lang="pt-BR" sz="14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Preliminary discussion of the logical design of an electronic computing instrument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,” 1946.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nodeType="clickEffect" fill="hold">
                      <p:stCondLst>
                        <p:cond delay="indefinite"/>
                      </p:stCondLst>
                      <p:childTnLst>
                        <p:par>
                          <p:cTn id="4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nodeType="clickEffect" fill="hold">
                      <p:stCondLst>
                        <p:cond delay="indefinite"/>
                      </p:stCondLst>
                      <p:childTnLst>
                        <p:par>
                          <p:cTn id="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nodeType="clickEffect" fill="hold">
                      <p:stCondLst>
                        <p:cond delay="indefinite"/>
                      </p:stCondLst>
                      <p:childTnLst>
                        <p:par>
                          <p:cTn id="6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480400" cy="691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Estrutura geral do Modelo de Von Newman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15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1BA8B63B-6406-40AC-B0F3-C068585EDF07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6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5156280" y="2057400"/>
            <a:ext cx="3022200" cy="3276360"/>
          </a:xfrm>
          <a:prstGeom prst="rect">
            <a:avLst/>
          </a:prstGeom>
          <a:solidFill>
            <a:srgbClr val="ccecff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Memória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5f5f5f"/>
                </a:solidFill>
                <a:latin typeface="Calibri"/>
                <a:ea typeface="ＭＳ Ｐゴシック"/>
              </a:rPr>
              <a:t>(programa e dados)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9" name="AutoShape 4"/>
          <p:cNvSpPr/>
          <p:nvPr/>
        </p:nvSpPr>
        <p:spPr>
          <a:xfrm>
            <a:off x="8216640" y="2209680"/>
            <a:ext cx="2742840" cy="304776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rgbClr val="ccffcc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I/O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0" name="Rectangle 5"/>
          <p:cNvSpPr/>
          <p:nvPr/>
        </p:nvSpPr>
        <p:spPr>
          <a:xfrm>
            <a:off x="1219320" y="2057400"/>
            <a:ext cx="3200040" cy="3276360"/>
          </a:xfrm>
          <a:prstGeom prst="rect">
            <a:avLst/>
          </a:prstGeom>
          <a:solidFill>
            <a:srgbClr val="ffcccc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Unidade de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Processamento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</p:txBody>
      </p:sp>
      <p:sp>
        <p:nvSpPr>
          <p:cNvPr id="171" name="AutoShape 6"/>
          <p:cNvSpPr/>
          <p:nvPr/>
        </p:nvSpPr>
        <p:spPr>
          <a:xfrm>
            <a:off x="4419720" y="3352680"/>
            <a:ext cx="736200" cy="685440"/>
          </a:xfrm>
          <a:prstGeom prst="leftRightArrow">
            <a:avLst>
              <a:gd name="adj1" fmla="val 50926"/>
              <a:gd name="adj2" fmla="val 29311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Rectangle 10"/>
          <p:cNvSpPr/>
          <p:nvPr/>
        </p:nvSpPr>
        <p:spPr>
          <a:xfrm>
            <a:off x="1295280" y="3048120"/>
            <a:ext cx="2971440" cy="914040"/>
          </a:xfrm>
          <a:prstGeom prst="rect">
            <a:avLst/>
          </a:prstGeom>
          <a:solidFill>
            <a:srgbClr val="c0c0c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controle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(sequenciamento)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3" name="Rectangle 11"/>
          <p:cNvSpPr/>
          <p:nvPr/>
        </p:nvSpPr>
        <p:spPr>
          <a:xfrm>
            <a:off x="1295280" y="4114800"/>
            <a:ext cx="2971440" cy="914040"/>
          </a:xfrm>
          <a:prstGeom prst="rect">
            <a:avLst/>
          </a:prstGeom>
          <a:solidFill>
            <a:srgbClr val="c0c0c0"/>
          </a:solidFill>
          <a:ln w="1905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Datapath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(caminho de dados)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1150596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6000"/>
          </a:bodyPr>
          <a:p>
            <a:pPr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Conceitos básicos associados ao Modelo de Von Newman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304920" y="914400"/>
            <a:ext cx="11505960" cy="5562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Para realizar uma tarefa usando um computador de propósito geral, precisamos de um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Programa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para especificar o que o computador deve fazer.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computador programável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executa a tarefa especificada pelo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programa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programa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é uma sequência de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instruções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 Cada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instrução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especifica uma mini tarefa bem definida que o computador pode realizar. Ou seja, uma instrução é a menor parte de trabalho que pode ser especificada em um programa na linguem do computador.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Arquitetura do Conjunto de Instruções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(Instruction Set Architecture - 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ＭＳ Ｐゴシック"/>
              </a:rPr>
              <a:t>ISA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) é o conjunto formado por todas as instruções que um computador é capaz de executar. O conjunto de instruções especificado pela ISA é também chamado de </a:t>
            </a:r>
            <a:r>
              <a:rPr b="1" lang="pt-BR" sz="2400" spc="-1" strike="noStrike">
                <a:solidFill>
                  <a:srgbClr val="0000ff"/>
                </a:solidFill>
                <a:latin typeface="Calibri"/>
                <a:ea typeface="ＭＳ Ｐゴシック"/>
              </a:rPr>
              <a:t>linguagem de Máquina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6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3685B608-4DE0-4A1D-82D7-6D2833B0AA99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7</a:t>
            </a:fld>
            <a:endParaRPr b="0" lang="pt-BR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nodeType="clickEffect" fill="hold">
                      <p:stCondLst>
                        <p:cond delay="indefinite"/>
                      </p:stCondLst>
                      <p:childTnLst>
                        <p:par>
                          <p:cTn id="8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799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2000"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Estrutura geral do Modelo de Von Newman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17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177317B5-A00A-496F-B7DE-3FE5F809500A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8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179" name="Rectangle 4"/>
          <p:cNvSpPr/>
          <p:nvPr/>
        </p:nvSpPr>
        <p:spPr>
          <a:xfrm>
            <a:off x="4395960" y="483084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extBox 7"/>
          <p:cNvSpPr/>
          <p:nvPr/>
        </p:nvSpPr>
        <p:spPr>
          <a:xfrm>
            <a:off x="4593960" y="5055840"/>
            <a:ext cx="292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CONTROLE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TextBox 8"/>
          <p:cNvSpPr/>
          <p:nvPr/>
        </p:nvSpPr>
        <p:spPr>
          <a:xfrm>
            <a:off x="4740120" y="5649840"/>
            <a:ext cx="1095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ou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Rectangle 10"/>
          <p:cNvSpPr/>
          <p:nvPr/>
        </p:nvSpPr>
        <p:spPr>
          <a:xfrm>
            <a:off x="4395960" y="292752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Box 11"/>
          <p:cNvSpPr/>
          <p:nvPr/>
        </p:nvSpPr>
        <p:spPr>
          <a:xfrm>
            <a:off x="4411800" y="2946240"/>
            <a:ext cx="3344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PROCESSAMENTO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85" name="TextBox 15"/>
          <p:cNvSpPr/>
          <p:nvPr/>
        </p:nvSpPr>
        <p:spPr>
          <a:xfrm>
            <a:off x="6451200" y="3548160"/>
            <a:ext cx="816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TEMP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6" name="Rectangle 16"/>
          <p:cNvSpPr/>
          <p:nvPr/>
        </p:nvSpPr>
        <p:spPr>
          <a:xfrm>
            <a:off x="4395960" y="1090440"/>
            <a:ext cx="3390480" cy="13838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Box 17"/>
          <p:cNvSpPr/>
          <p:nvPr/>
        </p:nvSpPr>
        <p:spPr>
          <a:xfrm>
            <a:off x="5461200" y="1090440"/>
            <a:ext cx="127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TextBox 18"/>
          <p:cNvSpPr/>
          <p:nvPr/>
        </p:nvSpPr>
        <p:spPr>
          <a:xfrm>
            <a:off x="5240160" y="1533600"/>
            <a:ext cx="17020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Addr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TextBox 19"/>
          <p:cNvSpPr/>
          <p:nvPr/>
        </p:nvSpPr>
        <p:spPr>
          <a:xfrm>
            <a:off x="5240880" y="1981080"/>
            <a:ext cx="171576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Data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Rectangle 20"/>
          <p:cNvSpPr/>
          <p:nvPr/>
        </p:nvSpPr>
        <p:spPr>
          <a:xfrm>
            <a:off x="1839960" y="2503440"/>
            <a:ext cx="16045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Rectangle 21"/>
          <p:cNvSpPr/>
          <p:nvPr/>
        </p:nvSpPr>
        <p:spPr>
          <a:xfrm>
            <a:off x="8729640" y="2503440"/>
            <a:ext cx="16063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Box 22"/>
          <p:cNvSpPr/>
          <p:nvPr/>
        </p:nvSpPr>
        <p:spPr>
          <a:xfrm>
            <a:off x="2145600" y="2960640"/>
            <a:ext cx="8668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Teclado,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Mouse,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Disco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3" name="TextBox 23"/>
          <p:cNvSpPr/>
          <p:nvPr/>
        </p:nvSpPr>
        <p:spPr>
          <a:xfrm>
            <a:off x="8993520" y="2960640"/>
            <a:ext cx="11746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Monitor,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Impressora,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4" name="Straight Arrow Connector 25"/>
          <p:cNvSpPr/>
          <p:nvPr/>
        </p:nvSpPr>
        <p:spPr>
          <a:xfrm rot="5400000">
            <a:off x="522792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Straight Arrow Connector 29"/>
          <p:cNvSpPr/>
          <p:nvPr/>
        </p:nvSpPr>
        <p:spPr>
          <a:xfrm flipH="1" flipV="1" rot="5400000">
            <a:off x="644616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Straight Connector 31"/>
          <p:cNvSpPr/>
          <p:nvPr/>
        </p:nvSpPr>
        <p:spPr>
          <a:xfrm flipV="1">
            <a:off x="2641320" y="1533240"/>
            <a:ext cx="360" cy="97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Straight Arrow Connector 33"/>
          <p:cNvSpPr/>
          <p:nvPr/>
        </p:nvSpPr>
        <p:spPr>
          <a:xfrm>
            <a:off x="2641680" y="1533600"/>
            <a:ext cx="175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Straight Connector 35"/>
          <p:cNvSpPr/>
          <p:nvPr/>
        </p:nvSpPr>
        <p:spPr>
          <a:xfrm>
            <a:off x="7786440" y="1533240"/>
            <a:ext cx="172728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Straight Arrow Connector 37"/>
          <p:cNvSpPr/>
          <p:nvPr/>
        </p:nvSpPr>
        <p:spPr>
          <a:xfrm flipH="1" rot="16200000">
            <a:off x="9039240" y="2009520"/>
            <a:ext cx="96804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Straight Arrow Connector 39"/>
          <p:cNvSpPr/>
          <p:nvPr/>
        </p:nvSpPr>
        <p:spPr>
          <a:xfrm flipH="1" flipV="1" rot="5400000">
            <a:off x="52272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Straight Arrow Connector 41"/>
          <p:cNvSpPr/>
          <p:nvPr/>
        </p:nvSpPr>
        <p:spPr>
          <a:xfrm rot="10800000">
            <a:off x="3326400" y="4545360"/>
            <a:ext cx="106956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Straight Arrow Connector 43"/>
          <p:cNvSpPr/>
          <p:nvPr/>
        </p:nvSpPr>
        <p:spPr>
          <a:xfrm flipV="1">
            <a:off x="7786800" y="4545000"/>
            <a:ext cx="106164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Straight Connector 45"/>
          <p:cNvSpPr/>
          <p:nvPr/>
        </p:nvSpPr>
        <p:spPr>
          <a:xfrm flipH="1" flipV="1">
            <a:off x="3906720" y="4313160"/>
            <a:ext cx="488880" cy="517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Straight Connector 47"/>
          <p:cNvSpPr/>
          <p:nvPr/>
        </p:nvSpPr>
        <p:spPr>
          <a:xfrm flipV="1">
            <a:off x="3906720" y="2384280"/>
            <a:ext cx="1440" cy="1930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Straight Arrow Connector 49"/>
          <p:cNvSpPr/>
          <p:nvPr/>
        </p:nvSpPr>
        <p:spPr>
          <a:xfrm flipV="1">
            <a:off x="3908520" y="2243880"/>
            <a:ext cx="4870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Straight Arrow Connector 53"/>
          <p:cNvSpPr/>
          <p:nvPr/>
        </p:nvSpPr>
        <p:spPr>
          <a:xfrm rot="5400000">
            <a:off x="64170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Picture 3" descr=""/>
          <p:cNvPicPr/>
          <p:nvPr/>
        </p:nvPicPr>
        <p:blipFill>
          <a:blip r:embed="rId1"/>
          <a:stretch/>
        </p:blipFill>
        <p:spPr>
          <a:xfrm>
            <a:off x="4578480" y="3354840"/>
            <a:ext cx="1551600" cy="776520"/>
          </a:xfrm>
          <a:prstGeom prst="rect">
            <a:avLst/>
          </a:prstGeom>
          <a:ln w="0">
            <a:noFill/>
          </a:ln>
        </p:spPr>
      </p:pic>
      <p:sp>
        <p:nvSpPr>
          <p:cNvPr id="208" name="TextBox 4"/>
          <p:cNvSpPr/>
          <p:nvPr/>
        </p:nvSpPr>
        <p:spPr>
          <a:xfrm>
            <a:off x="5036040" y="3661920"/>
            <a:ext cx="636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04920" y="152280"/>
            <a:ext cx="11505960" cy="75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p>
            <a:pPr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1737b1"/>
                </a:solidFill>
                <a:latin typeface="Calibri"/>
                <a:ea typeface="ＭＳ Ｐゴシック"/>
              </a:rPr>
              <a:t>Estrutura geral do Modelo de Von Newman (Cont.)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Num" idx="18"/>
          </p:nvPr>
        </p:nvSpPr>
        <p:spPr>
          <a:xfrm>
            <a:off x="10896480" y="6356520"/>
            <a:ext cx="685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defRPr>
            </a:lvl1pPr>
          </a:lstStyle>
          <a:p>
            <a:pPr>
              <a:lnSpc>
                <a:spcPct val="100000"/>
              </a:lnSpc>
              <a:buNone/>
            </a:pPr>
            <a:fld id="{72F3472C-26AE-450A-A8DA-7E1A63DD5CC4}" type="slidenum">
              <a:rPr b="0" lang="en-US" sz="1600" spc="-1" strike="noStrike">
                <a:solidFill>
                  <a:srgbClr val="000000"/>
                </a:solidFill>
                <a:latin typeface="Garamond"/>
                <a:ea typeface="ＭＳ Ｐゴシック"/>
              </a:rPr>
              <a:t>&lt;número&gt;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211" name="Rectangle 4"/>
          <p:cNvSpPr/>
          <p:nvPr/>
        </p:nvSpPr>
        <p:spPr>
          <a:xfrm>
            <a:off x="4395960" y="483084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TextBox 7"/>
          <p:cNvSpPr/>
          <p:nvPr/>
        </p:nvSpPr>
        <p:spPr>
          <a:xfrm>
            <a:off x="4593960" y="5055840"/>
            <a:ext cx="292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CONTROLE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3" name="TextBox 8"/>
          <p:cNvSpPr/>
          <p:nvPr/>
        </p:nvSpPr>
        <p:spPr>
          <a:xfrm>
            <a:off x="4740120" y="5649840"/>
            <a:ext cx="1095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ou IP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TextBox 9"/>
          <p:cNvSpPr/>
          <p:nvPr/>
        </p:nvSpPr>
        <p:spPr>
          <a:xfrm>
            <a:off x="5996160" y="5649840"/>
            <a:ext cx="14626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 Register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Rectangle 10"/>
          <p:cNvSpPr/>
          <p:nvPr/>
        </p:nvSpPr>
        <p:spPr>
          <a:xfrm>
            <a:off x="4395960" y="2927520"/>
            <a:ext cx="3390480" cy="13856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TextBox 11"/>
          <p:cNvSpPr/>
          <p:nvPr/>
        </p:nvSpPr>
        <p:spPr>
          <a:xfrm>
            <a:off x="4411800" y="2946240"/>
            <a:ext cx="3344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UNIDADE DE PROCESSAMENTO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17" name="Trapezoid 13"/>
          <p:cNvSpPr/>
          <p:nvPr/>
        </p:nvSpPr>
        <p:spPr>
          <a:xfrm rot="10800000">
            <a:off x="4902480" y="3548160"/>
            <a:ext cx="914040" cy="490320"/>
          </a:xfrm>
          <a:prstGeom prst="trapezoid">
            <a:avLst>
              <a:gd name="adj" fmla="val 25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Box 14"/>
          <p:cNvSpPr/>
          <p:nvPr/>
        </p:nvSpPr>
        <p:spPr>
          <a:xfrm>
            <a:off x="5047920" y="3586320"/>
            <a:ext cx="624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TextBox 15"/>
          <p:cNvSpPr/>
          <p:nvPr/>
        </p:nvSpPr>
        <p:spPr>
          <a:xfrm>
            <a:off x="6451200" y="3548160"/>
            <a:ext cx="816480" cy="36396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TEMP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Rectangle 16"/>
          <p:cNvSpPr/>
          <p:nvPr/>
        </p:nvSpPr>
        <p:spPr>
          <a:xfrm>
            <a:off x="4395960" y="1090440"/>
            <a:ext cx="3390480" cy="1383840"/>
          </a:xfrm>
          <a:prstGeom prst="rect">
            <a:avLst/>
          </a:prstGeom>
          <a:solidFill>
            <a:srgbClr val="00b05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Box 17"/>
          <p:cNvSpPr/>
          <p:nvPr/>
        </p:nvSpPr>
        <p:spPr>
          <a:xfrm>
            <a:off x="5461200" y="1090440"/>
            <a:ext cx="127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TextBox 18"/>
          <p:cNvSpPr/>
          <p:nvPr/>
        </p:nvSpPr>
        <p:spPr>
          <a:xfrm>
            <a:off x="5240160" y="1533600"/>
            <a:ext cx="1702080" cy="3639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Addr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TextBox 19"/>
          <p:cNvSpPr/>
          <p:nvPr/>
        </p:nvSpPr>
        <p:spPr>
          <a:xfrm>
            <a:off x="5240880" y="1981080"/>
            <a:ext cx="1715760" cy="3639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 Data Reg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Rectangle 20"/>
          <p:cNvSpPr/>
          <p:nvPr/>
        </p:nvSpPr>
        <p:spPr>
          <a:xfrm>
            <a:off x="1839960" y="2503440"/>
            <a:ext cx="16045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Rectangle 21"/>
          <p:cNvSpPr/>
          <p:nvPr/>
        </p:nvSpPr>
        <p:spPr>
          <a:xfrm>
            <a:off x="8729640" y="2503440"/>
            <a:ext cx="1606320" cy="2041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extBox 22"/>
          <p:cNvSpPr/>
          <p:nvPr/>
        </p:nvSpPr>
        <p:spPr>
          <a:xfrm>
            <a:off x="2145600" y="2960640"/>
            <a:ext cx="8668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Teclado,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Mouse,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Disco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7" name="TextBox 23"/>
          <p:cNvSpPr/>
          <p:nvPr/>
        </p:nvSpPr>
        <p:spPr>
          <a:xfrm>
            <a:off x="8993520" y="2960640"/>
            <a:ext cx="117468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OUTPUT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Monitor,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Impressora,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8" name="Straight Arrow Connector 25"/>
          <p:cNvSpPr/>
          <p:nvPr/>
        </p:nvSpPr>
        <p:spPr>
          <a:xfrm rot="5400000">
            <a:off x="522792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Straight Arrow Connector 29"/>
          <p:cNvSpPr/>
          <p:nvPr/>
        </p:nvSpPr>
        <p:spPr>
          <a:xfrm flipH="1" flipV="1" rot="5400000">
            <a:off x="6446160" y="2701800"/>
            <a:ext cx="452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Straight Connector 31"/>
          <p:cNvSpPr/>
          <p:nvPr/>
        </p:nvSpPr>
        <p:spPr>
          <a:xfrm flipV="1">
            <a:off x="2641320" y="1533240"/>
            <a:ext cx="360" cy="9702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Straight Arrow Connector 33"/>
          <p:cNvSpPr/>
          <p:nvPr/>
        </p:nvSpPr>
        <p:spPr>
          <a:xfrm>
            <a:off x="2641680" y="1533600"/>
            <a:ext cx="175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Straight Connector 35"/>
          <p:cNvSpPr/>
          <p:nvPr/>
        </p:nvSpPr>
        <p:spPr>
          <a:xfrm>
            <a:off x="7786440" y="1533240"/>
            <a:ext cx="1727280" cy="1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Straight Arrow Connector 37"/>
          <p:cNvSpPr/>
          <p:nvPr/>
        </p:nvSpPr>
        <p:spPr>
          <a:xfrm flipH="1" rot="16200000">
            <a:off x="9039240" y="2009520"/>
            <a:ext cx="96804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Straight Arrow Connector 39"/>
          <p:cNvSpPr/>
          <p:nvPr/>
        </p:nvSpPr>
        <p:spPr>
          <a:xfrm flipH="1" flipV="1" rot="5400000">
            <a:off x="58338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Straight Arrow Connector 41"/>
          <p:cNvSpPr/>
          <p:nvPr/>
        </p:nvSpPr>
        <p:spPr>
          <a:xfrm rot="10800000">
            <a:off x="3326400" y="4545360"/>
            <a:ext cx="106956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Straight Arrow Connector 43"/>
          <p:cNvSpPr/>
          <p:nvPr/>
        </p:nvSpPr>
        <p:spPr>
          <a:xfrm flipV="1">
            <a:off x="7786800" y="4545000"/>
            <a:ext cx="1061640" cy="74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Straight Connector 45"/>
          <p:cNvSpPr/>
          <p:nvPr/>
        </p:nvSpPr>
        <p:spPr>
          <a:xfrm flipH="1" flipV="1">
            <a:off x="3906720" y="4313160"/>
            <a:ext cx="488880" cy="517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Straight Connector 47"/>
          <p:cNvSpPr/>
          <p:nvPr/>
        </p:nvSpPr>
        <p:spPr>
          <a:xfrm flipV="1">
            <a:off x="3906720" y="2384280"/>
            <a:ext cx="1440" cy="19303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Straight Arrow Connector 49"/>
          <p:cNvSpPr/>
          <p:nvPr/>
        </p:nvSpPr>
        <p:spPr>
          <a:xfrm flipV="1">
            <a:off x="3908520" y="2243880"/>
            <a:ext cx="4870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Straight Arrow Connector 53"/>
          <p:cNvSpPr/>
          <p:nvPr/>
        </p:nvSpPr>
        <p:spPr>
          <a:xfrm rot="5400000">
            <a:off x="6417000" y="4572000"/>
            <a:ext cx="515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1" descr=""/>
          <p:cNvPicPr/>
          <p:nvPr/>
        </p:nvPicPr>
        <p:blipFill>
          <a:blip r:embed="rId1"/>
          <a:stretch/>
        </p:blipFill>
        <p:spPr>
          <a:xfrm>
            <a:off x="4578480" y="3354840"/>
            <a:ext cx="1551600" cy="776520"/>
          </a:xfrm>
          <a:prstGeom prst="rect">
            <a:avLst/>
          </a:prstGeom>
          <a:ln w="0">
            <a:noFill/>
          </a:ln>
        </p:spPr>
      </p:pic>
      <p:sp>
        <p:nvSpPr>
          <p:cNvPr id="242" name="TextBox 2"/>
          <p:cNvSpPr/>
          <p:nvPr/>
        </p:nvSpPr>
        <p:spPr>
          <a:xfrm>
            <a:off x="5036040" y="3661920"/>
            <a:ext cx="636840" cy="363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ULA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9416</TotalTime>
  <Application>LibreOffice/7.3.7.2$Linux_X86_64 LibreOffice_project/30$Build-2</Application>
  <AppVersion>15.0000</AppVersion>
  <Words>2669</Words>
  <Paragraphs>573</Paragraphs>
  <Company>Harvey Mudd College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2012-08-07T04:56:47Z</dcterms:created>
  <dc:creator>sharris</dc:creator>
  <dc:description/>
  <dc:language>pt-BR</dc:language>
  <cp:lastModifiedBy/>
  <dcterms:modified xsi:type="dcterms:W3CDTF">2025-02-12T15:54:17Z</dcterms:modified>
  <cp:revision>157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Widescreen</vt:lpwstr>
  </property>
  <property fmtid="{D5CDD505-2E9C-101B-9397-08002B2CF9AE}" pid="4" name="Slides">
    <vt:i4>34</vt:i4>
  </property>
</Properties>
</file>